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8" r:id="rId2"/>
    <p:sldId id="259" r:id="rId3"/>
    <p:sldId id="272" r:id="rId4"/>
    <p:sldId id="274" r:id="rId5"/>
    <p:sldId id="305" r:id="rId6"/>
    <p:sldId id="269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278" r:id="rId16"/>
    <p:sldId id="314" r:id="rId17"/>
    <p:sldId id="315" r:id="rId18"/>
    <p:sldId id="316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1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A3C6"/>
    <a:srgbClr val="0EAADD"/>
    <a:srgbClr val="CE2127"/>
    <a:srgbClr val="64A0B2"/>
    <a:srgbClr val="BDBAB5"/>
    <a:srgbClr val="E59619"/>
    <a:srgbClr val="5985D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14"/>
      </p:cViewPr>
      <p:guideLst>
        <p:guide orient="horz" pos="17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FC6C4-E79A-43A8-BEA3-E9A7869E064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C0C5649-D602-42C7-9A96-91D11737619B}">
      <dgm:prSet/>
      <dgm:spPr/>
      <dgm:t>
        <a:bodyPr/>
        <a:lstStyle/>
        <a:p>
          <a:r>
            <a:rPr lang="ko-KR"/>
            <a:t>자치구별 ‘전체</a:t>
          </a:r>
          <a:r>
            <a:rPr lang="en-US"/>
            <a:t>(</a:t>
          </a:r>
          <a:r>
            <a:rPr lang="ko-KR"/>
            <a:t>누적</a:t>
          </a:r>
          <a:r>
            <a:rPr lang="en-US"/>
            <a:t>)'</a:t>
          </a:r>
          <a:r>
            <a:rPr lang="ko-KR"/>
            <a:t>와 ‘추가</a:t>
          </a:r>
          <a:r>
            <a:rPr lang="en-US"/>
            <a:t>' </a:t>
          </a:r>
          <a:r>
            <a:rPr lang="ko-KR"/>
            <a:t>열 중 월별 발생한 확진자를 알아보기 위해 자치구별 ‘전체</a:t>
          </a:r>
          <a:r>
            <a:rPr lang="en-US"/>
            <a:t>' </a:t>
          </a:r>
          <a:r>
            <a:rPr lang="ko-KR"/>
            <a:t>열을 삭제</a:t>
          </a:r>
          <a:endParaRPr lang="en-US"/>
        </a:p>
      </dgm:t>
    </dgm:pt>
    <dgm:pt modelId="{DB24B40F-E0E7-4F4F-BD58-A6C5348BC5FA}" type="parTrans" cxnId="{0F9B0C77-9DF6-4A0C-A692-7D5CE927FB45}">
      <dgm:prSet/>
      <dgm:spPr/>
      <dgm:t>
        <a:bodyPr/>
        <a:lstStyle/>
        <a:p>
          <a:endParaRPr lang="en-US"/>
        </a:p>
      </dgm:t>
    </dgm:pt>
    <dgm:pt modelId="{DF5D6566-5EFE-46A6-895D-0764AA929D47}" type="sibTrans" cxnId="{0F9B0C77-9DF6-4A0C-A692-7D5CE927FB45}">
      <dgm:prSet/>
      <dgm:spPr/>
      <dgm:t>
        <a:bodyPr/>
        <a:lstStyle/>
        <a:p>
          <a:endParaRPr lang="en-US"/>
        </a:p>
      </dgm:t>
    </dgm:pt>
    <dgm:pt modelId="{3F0494BF-C080-4F5D-ADF2-E1CE108B0AB7}">
      <dgm:prSet/>
      <dgm:spPr/>
      <dgm:t>
        <a:bodyPr/>
        <a:lstStyle/>
        <a:p>
          <a:r>
            <a:rPr lang="ko-KR" dirty="0"/>
            <a:t>월별 </a:t>
          </a:r>
          <a:r>
            <a:rPr lang="ko-KR" dirty="0" err="1"/>
            <a:t>확진자를</a:t>
          </a:r>
          <a:r>
            <a:rPr lang="ko-KR" dirty="0"/>
            <a:t> 구하기 위해 일별 </a:t>
          </a:r>
          <a:r>
            <a:rPr lang="ko-KR" dirty="0" err="1"/>
            <a:t>확진자</a:t>
          </a:r>
          <a:r>
            <a:rPr lang="ko-KR" dirty="0"/>
            <a:t> 수의 합계를 구해 새로운 행의 월별 </a:t>
          </a:r>
          <a:r>
            <a:rPr lang="ko-KR" dirty="0" err="1"/>
            <a:t>확진자를</a:t>
          </a:r>
          <a:r>
            <a:rPr lang="ko-KR" dirty="0"/>
            <a:t> 입력</a:t>
          </a:r>
          <a:endParaRPr lang="en-US" dirty="0"/>
        </a:p>
      </dgm:t>
    </dgm:pt>
    <dgm:pt modelId="{CC201783-C781-476A-BDA0-14A3F8AACAD8}" type="parTrans" cxnId="{286B5174-2925-47E7-A185-B6EC40E3DBA1}">
      <dgm:prSet/>
      <dgm:spPr/>
      <dgm:t>
        <a:bodyPr/>
        <a:lstStyle/>
        <a:p>
          <a:endParaRPr lang="en-US"/>
        </a:p>
      </dgm:t>
    </dgm:pt>
    <dgm:pt modelId="{CEA4C461-0434-46E0-82D6-213A68CA56B4}" type="sibTrans" cxnId="{286B5174-2925-47E7-A185-B6EC40E3DBA1}">
      <dgm:prSet/>
      <dgm:spPr/>
      <dgm:t>
        <a:bodyPr/>
        <a:lstStyle/>
        <a:p>
          <a:endParaRPr lang="en-US"/>
        </a:p>
      </dgm:t>
    </dgm:pt>
    <dgm:pt modelId="{A0D12229-D55D-45E2-9634-CD1437DC9D32}">
      <dgm:prSet/>
      <dgm:spPr/>
      <dgm:t>
        <a:bodyPr/>
        <a:lstStyle/>
        <a:p>
          <a:r>
            <a:rPr lang="ko-KR" dirty="0"/>
            <a:t>월별 전체 </a:t>
          </a:r>
          <a:r>
            <a:rPr lang="ko-KR" dirty="0" err="1"/>
            <a:t>확진자를</a:t>
          </a:r>
          <a:r>
            <a:rPr lang="ko-KR" dirty="0"/>
            <a:t> 알아보기 위해 ‘전체 합계</a:t>
          </a:r>
          <a:r>
            <a:rPr lang="en-US" dirty="0"/>
            <a:t>'</a:t>
          </a:r>
          <a:r>
            <a:rPr lang="ko-KR" dirty="0"/>
            <a:t>열을 추가하고 월별 각 자치구의 </a:t>
          </a:r>
          <a:r>
            <a:rPr lang="ko-KR" dirty="0" err="1"/>
            <a:t>확진자를</a:t>
          </a:r>
          <a:r>
            <a:rPr lang="ko-KR" dirty="0"/>
            <a:t> 더해서 입력</a:t>
          </a:r>
          <a:endParaRPr lang="en-US" dirty="0"/>
        </a:p>
      </dgm:t>
    </dgm:pt>
    <dgm:pt modelId="{1A95A7FF-9980-4C36-9233-5169D54FBAE2}" type="parTrans" cxnId="{9A4AA209-FC33-4F59-B255-59E3D1D94612}">
      <dgm:prSet/>
      <dgm:spPr/>
      <dgm:t>
        <a:bodyPr/>
        <a:lstStyle/>
        <a:p>
          <a:endParaRPr lang="en-US"/>
        </a:p>
      </dgm:t>
    </dgm:pt>
    <dgm:pt modelId="{81A17C24-AE58-4953-9F7F-B32FBF864D14}" type="sibTrans" cxnId="{9A4AA209-FC33-4F59-B255-59E3D1D94612}">
      <dgm:prSet/>
      <dgm:spPr/>
      <dgm:t>
        <a:bodyPr/>
        <a:lstStyle/>
        <a:p>
          <a:endParaRPr lang="en-US"/>
        </a:p>
      </dgm:t>
    </dgm:pt>
    <dgm:pt modelId="{0EC7D768-8A7E-4832-8B92-95548B84A1DC}" type="pres">
      <dgm:prSet presAssocID="{944FC6C4-E79A-43A8-BEA3-E9A7869E0649}" presName="outerComposite" presStyleCnt="0">
        <dgm:presLayoutVars>
          <dgm:chMax val="5"/>
          <dgm:dir/>
          <dgm:resizeHandles val="exact"/>
        </dgm:presLayoutVars>
      </dgm:prSet>
      <dgm:spPr/>
    </dgm:pt>
    <dgm:pt modelId="{283CFBF5-196F-4A73-BAA7-DD93630AFA83}" type="pres">
      <dgm:prSet presAssocID="{944FC6C4-E79A-43A8-BEA3-E9A7869E0649}" presName="dummyMaxCanvas" presStyleCnt="0">
        <dgm:presLayoutVars/>
      </dgm:prSet>
      <dgm:spPr/>
    </dgm:pt>
    <dgm:pt modelId="{99E3436B-43C5-4EB5-A6AC-6E9F11144938}" type="pres">
      <dgm:prSet presAssocID="{944FC6C4-E79A-43A8-BEA3-E9A7869E0649}" presName="ThreeNodes_1" presStyleLbl="node1" presStyleIdx="0" presStyleCnt="3">
        <dgm:presLayoutVars>
          <dgm:bulletEnabled val="1"/>
        </dgm:presLayoutVars>
      </dgm:prSet>
      <dgm:spPr/>
    </dgm:pt>
    <dgm:pt modelId="{AB0D7B5A-43CD-438C-90C9-08580F560303}" type="pres">
      <dgm:prSet presAssocID="{944FC6C4-E79A-43A8-BEA3-E9A7869E0649}" presName="ThreeNodes_2" presStyleLbl="node1" presStyleIdx="1" presStyleCnt="3">
        <dgm:presLayoutVars>
          <dgm:bulletEnabled val="1"/>
        </dgm:presLayoutVars>
      </dgm:prSet>
      <dgm:spPr/>
    </dgm:pt>
    <dgm:pt modelId="{34890037-4D97-48B4-B0C4-B45C575FD5EA}" type="pres">
      <dgm:prSet presAssocID="{944FC6C4-E79A-43A8-BEA3-E9A7869E0649}" presName="ThreeNodes_3" presStyleLbl="node1" presStyleIdx="2" presStyleCnt="3">
        <dgm:presLayoutVars>
          <dgm:bulletEnabled val="1"/>
        </dgm:presLayoutVars>
      </dgm:prSet>
      <dgm:spPr/>
    </dgm:pt>
    <dgm:pt modelId="{710FE62A-7BB6-4DBC-A402-74BCCAC76630}" type="pres">
      <dgm:prSet presAssocID="{944FC6C4-E79A-43A8-BEA3-E9A7869E0649}" presName="ThreeConn_1-2" presStyleLbl="fgAccFollowNode1" presStyleIdx="0" presStyleCnt="2">
        <dgm:presLayoutVars>
          <dgm:bulletEnabled val="1"/>
        </dgm:presLayoutVars>
      </dgm:prSet>
      <dgm:spPr/>
    </dgm:pt>
    <dgm:pt modelId="{F208267F-2B70-4EB0-BC88-2979CD869CD5}" type="pres">
      <dgm:prSet presAssocID="{944FC6C4-E79A-43A8-BEA3-E9A7869E0649}" presName="ThreeConn_2-3" presStyleLbl="fgAccFollowNode1" presStyleIdx="1" presStyleCnt="2">
        <dgm:presLayoutVars>
          <dgm:bulletEnabled val="1"/>
        </dgm:presLayoutVars>
      </dgm:prSet>
      <dgm:spPr/>
    </dgm:pt>
    <dgm:pt modelId="{C645AAF7-AFE1-421B-96BB-8049C3D2A1DC}" type="pres">
      <dgm:prSet presAssocID="{944FC6C4-E79A-43A8-BEA3-E9A7869E0649}" presName="ThreeNodes_1_text" presStyleLbl="node1" presStyleIdx="2" presStyleCnt="3">
        <dgm:presLayoutVars>
          <dgm:bulletEnabled val="1"/>
        </dgm:presLayoutVars>
      </dgm:prSet>
      <dgm:spPr/>
    </dgm:pt>
    <dgm:pt modelId="{AC090EF1-1245-4A27-8DE0-AEFB03A6898C}" type="pres">
      <dgm:prSet presAssocID="{944FC6C4-E79A-43A8-BEA3-E9A7869E0649}" presName="ThreeNodes_2_text" presStyleLbl="node1" presStyleIdx="2" presStyleCnt="3">
        <dgm:presLayoutVars>
          <dgm:bulletEnabled val="1"/>
        </dgm:presLayoutVars>
      </dgm:prSet>
      <dgm:spPr/>
    </dgm:pt>
    <dgm:pt modelId="{EC2BD143-0A4C-4E48-B925-F88BF6906B4F}" type="pres">
      <dgm:prSet presAssocID="{944FC6C4-E79A-43A8-BEA3-E9A7869E064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A4AA209-FC33-4F59-B255-59E3D1D94612}" srcId="{944FC6C4-E79A-43A8-BEA3-E9A7869E0649}" destId="{A0D12229-D55D-45E2-9634-CD1437DC9D32}" srcOrd="2" destOrd="0" parTransId="{1A95A7FF-9980-4C36-9233-5169D54FBAE2}" sibTransId="{81A17C24-AE58-4953-9F7F-B32FBF864D14}"/>
    <dgm:cxn modelId="{32B9BC52-CF9B-4856-83FB-295F4F12874A}" type="presOf" srcId="{944FC6C4-E79A-43A8-BEA3-E9A7869E0649}" destId="{0EC7D768-8A7E-4832-8B92-95548B84A1DC}" srcOrd="0" destOrd="0" presId="urn:microsoft.com/office/officeart/2005/8/layout/vProcess5"/>
    <dgm:cxn modelId="{286B5174-2925-47E7-A185-B6EC40E3DBA1}" srcId="{944FC6C4-E79A-43A8-BEA3-E9A7869E0649}" destId="{3F0494BF-C080-4F5D-ADF2-E1CE108B0AB7}" srcOrd="1" destOrd="0" parTransId="{CC201783-C781-476A-BDA0-14A3F8AACAD8}" sibTransId="{CEA4C461-0434-46E0-82D6-213A68CA56B4}"/>
    <dgm:cxn modelId="{0F9B0C77-9DF6-4A0C-A692-7D5CE927FB45}" srcId="{944FC6C4-E79A-43A8-BEA3-E9A7869E0649}" destId="{1C0C5649-D602-42C7-9A96-91D11737619B}" srcOrd="0" destOrd="0" parTransId="{DB24B40F-E0E7-4F4F-BD58-A6C5348BC5FA}" sibTransId="{DF5D6566-5EFE-46A6-895D-0764AA929D47}"/>
    <dgm:cxn modelId="{EA6CEF58-5BE9-4F44-AE78-0EA6EA112C34}" type="presOf" srcId="{3F0494BF-C080-4F5D-ADF2-E1CE108B0AB7}" destId="{AB0D7B5A-43CD-438C-90C9-08580F560303}" srcOrd="0" destOrd="0" presId="urn:microsoft.com/office/officeart/2005/8/layout/vProcess5"/>
    <dgm:cxn modelId="{B4AD40A6-0844-4EA0-A18C-E08EB10F8CA4}" type="presOf" srcId="{DF5D6566-5EFE-46A6-895D-0764AA929D47}" destId="{710FE62A-7BB6-4DBC-A402-74BCCAC76630}" srcOrd="0" destOrd="0" presId="urn:microsoft.com/office/officeart/2005/8/layout/vProcess5"/>
    <dgm:cxn modelId="{635208AD-BF6B-47C1-81B4-9CA68A003F7A}" type="presOf" srcId="{A0D12229-D55D-45E2-9634-CD1437DC9D32}" destId="{34890037-4D97-48B4-B0C4-B45C575FD5EA}" srcOrd="0" destOrd="0" presId="urn:microsoft.com/office/officeart/2005/8/layout/vProcess5"/>
    <dgm:cxn modelId="{696284B0-7ABC-41D2-BB5C-03DE2901D17C}" type="presOf" srcId="{A0D12229-D55D-45E2-9634-CD1437DC9D32}" destId="{EC2BD143-0A4C-4E48-B925-F88BF6906B4F}" srcOrd="1" destOrd="0" presId="urn:microsoft.com/office/officeart/2005/8/layout/vProcess5"/>
    <dgm:cxn modelId="{5E6292BB-7657-4AEB-847B-104F6A351CE6}" type="presOf" srcId="{1C0C5649-D602-42C7-9A96-91D11737619B}" destId="{C645AAF7-AFE1-421B-96BB-8049C3D2A1DC}" srcOrd="1" destOrd="0" presId="urn:microsoft.com/office/officeart/2005/8/layout/vProcess5"/>
    <dgm:cxn modelId="{0C6227CB-5AA5-425E-86B5-47E9E08DCB03}" type="presOf" srcId="{CEA4C461-0434-46E0-82D6-213A68CA56B4}" destId="{F208267F-2B70-4EB0-BC88-2979CD869CD5}" srcOrd="0" destOrd="0" presId="urn:microsoft.com/office/officeart/2005/8/layout/vProcess5"/>
    <dgm:cxn modelId="{5769B8E2-2FA1-42EF-BD18-9E1E1F3FBBD9}" type="presOf" srcId="{1C0C5649-D602-42C7-9A96-91D11737619B}" destId="{99E3436B-43C5-4EB5-A6AC-6E9F11144938}" srcOrd="0" destOrd="0" presId="urn:microsoft.com/office/officeart/2005/8/layout/vProcess5"/>
    <dgm:cxn modelId="{59C108E5-F746-473C-93A9-6EBCA074BE75}" type="presOf" srcId="{3F0494BF-C080-4F5D-ADF2-E1CE108B0AB7}" destId="{AC090EF1-1245-4A27-8DE0-AEFB03A6898C}" srcOrd="1" destOrd="0" presId="urn:microsoft.com/office/officeart/2005/8/layout/vProcess5"/>
    <dgm:cxn modelId="{C522B5FF-1AD5-46D4-A3B0-33AE5F9EF508}" type="presParOf" srcId="{0EC7D768-8A7E-4832-8B92-95548B84A1DC}" destId="{283CFBF5-196F-4A73-BAA7-DD93630AFA83}" srcOrd="0" destOrd="0" presId="urn:microsoft.com/office/officeart/2005/8/layout/vProcess5"/>
    <dgm:cxn modelId="{1D200D8D-6FB9-43C8-86DD-5581A013F99F}" type="presParOf" srcId="{0EC7D768-8A7E-4832-8B92-95548B84A1DC}" destId="{99E3436B-43C5-4EB5-A6AC-6E9F11144938}" srcOrd="1" destOrd="0" presId="urn:microsoft.com/office/officeart/2005/8/layout/vProcess5"/>
    <dgm:cxn modelId="{BD14A15F-B7BF-49A2-8382-80BDBF37A5B9}" type="presParOf" srcId="{0EC7D768-8A7E-4832-8B92-95548B84A1DC}" destId="{AB0D7B5A-43CD-438C-90C9-08580F560303}" srcOrd="2" destOrd="0" presId="urn:microsoft.com/office/officeart/2005/8/layout/vProcess5"/>
    <dgm:cxn modelId="{E70C2B1D-82F2-4721-8516-B70D6B081AAC}" type="presParOf" srcId="{0EC7D768-8A7E-4832-8B92-95548B84A1DC}" destId="{34890037-4D97-48B4-B0C4-B45C575FD5EA}" srcOrd="3" destOrd="0" presId="urn:microsoft.com/office/officeart/2005/8/layout/vProcess5"/>
    <dgm:cxn modelId="{BCDD28D2-94CC-43A5-A1A2-007CB15D636F}" type="presParOf" srcId="{0EC7D768-8A7E-4832-8B92-95548B84A1DC}" destId="{710FE62A-7BB6-4DBC-A402-74BCCAC76630}" srcOrd="4" destOrd="0" presId="urn:microsoft.com/office/officeart/2005/8/layout/vProcess5"/>
    <dgm:cxn modelId="{03BC8B81-EA2D-447F-8592-D929F364E058}" type="presParOf" srcId="{0EC7D768-8A7E-4832-8B92-95548B84A1DC}" destId="{F208267F-2B70-4EB0-BC88-2979CD869CD5}" srcOrd="5" destOrd="0" presId="urn:microsoft.com/office/officeart/2005/8/layout/vProcess5"/>
    <dgm:cxn modelId="{55A7DB12-547D-4779-9369-EEFA8C94C925}" type="presParOf" srcId="{0EC7D768-8A7E-4832-8B92-95548B84A1DC}" destId="{C645AAF7-AFE1-421B-96BB-8049C3D2A1DC}" srcOrd="6" destOrd="0" presId="urn:microsoft.com/office/officeart/2005/8/layout/vProcess5"/>
    <dgm:cxn modelId="{BC27048E-0F50-4BBF-B7FF-6FE52ADFE03E}" type="presParOf" srcId="{0EC7D768-8A7E-4832-8B92-95548B84A1DC}" destId="{AC090EF1-1245-4A27-8DE0-AEFB03A6898C}" srcOrd="7" destOrd="0" presId="urn:microsoft.com/office/officeart/2005/8/layout/vProcess5"/>
    <dgm:cxn modelId="{07B9872E-4E5F-410C-9E5F-C511C02B5D23}" type="presParOf" srcId="{0EC7D768-8A7E-4832-8B92-95548B84A1DC}" destId="{EC2BD143-0A4C-4E48-B925-F88BF6906B4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3436B-43C5-4EB5-A6AC-6E9F11144938}">
      <dsp:nvSpPr>
        <dsp:cNvPr id="0" name=""/>
        <dsp:cNvSpPr/>
      </dsp:nvSpPr>
      <dsp:spPr>
        <a:xfrm>
          <a:off x="0" y="0"/>
          <a:ext cx="4837864" cy="1188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/>
            <a:t>자치구별 ‘전체</a:t>
          </a:r>
          <a:r>
            <a:rPr lang="en-US" sz="1600" kern="1200"/>
            <a:t>(</a:t>
          </a:r>
          <a:r>
            <a:rPr lang="ko-KR" sz="1600" kern="1200"/>
            <a:t>누적</a:t>
          </a:r>
          <a:r>
            <a:rPr lang="en-US" sz="1600" kern="1200"/>
            <a:t>)'</a:t>
          </a:r>
          <a:r>
            <a:rPr lang="ko-KR" sz="1600" kern="1200"/>
            <a:t>와 ‘추가</a:t>
          </a:r>
          <a:r>
            <a:rPr lang="en-US" sz="1600" kern="1200"/>
            <a:t>' </a:t>
          </a:r>
          <a:r>
            <a:rPr lang="ko-KR" sz="1600" kern="1200"/>
            <a:t>열 중 월별 발생한 확진자를 알아보기 위해 자치구별 ‘전체</a:t>
          </a:r>
          <a:r>
            <a:rPr lang="en-US" sz="1600" kern="1200"/>
            <a:t>' </a:t>
          </a:r>
          <a:r>
            <a:rPr lang="ko-KR" sz="1600" kern="1200"/>
            <a:t>열을 삭제</a:t>
          </a:r>
          <a:endParaRPr lang="en-US" sz="1600" kern="1200"/>
        </a:p>
      </dsp:txBody>
      <dsp:txXfrm>
        <a:off x="34813" y="34813"/>
        <a:ext cx="3555261" cy="1118983"/>
      </dsp:txXfrm>
    </dsp:sp>
    <dsp:sp modelId="{AB0D7B5A-43CD-438C-90C9-08580F560303}">
      <dsp:nvSpPr>
        <dsp:cNvPr id="0" name=""/>
        <dsp:cNvSpPr/>
      </dsp:nvSpPr>
      <dsp:spPr>
        <a:xfrm>
          <a:off x="426870" y="1386711"/>
          <a:ext cx="4837864" cy="1188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월별 </a:t>
          </a:r>
          <a:r>
            <a:rPr lang="ko-KR" sz="1600" kern="1200" dirty="0" err="1"/>
            <a:t>확진자를</a:t>
          </a:r>
          <a:r>
            <a:rPr lang="ko-KR" sz="1600" kern="1200" dirty="0"/>
            <a:t> 구하기 위해 일별 </a:t>
          </a:r>
          <a:r>
            <a:rPr lang="ko-KR" sz="1600" kern="1200" dirty="0" err="1"/>
            <a:t>확진자</a:t>
          </a:r>
          <a:r>
            <a:rPr lang="ko-KR" sz="1600" kern="1200" dirty="0"/>
            <a:t> 수의 합계를 구해 새로운 행의 월별 </a:t>
          </a:r>
          <a:r>
            <a:rPr lang="ko-KR" sz="1600" kern="1200" dirty="0" err="1"/>
            <a:t>확진자를</a:t>
          </a:r>
          <a:r>
            <a:rPr lang="ko-KR" sz="1600" kern="1200" dirty="0"/>
            <a:t> 입력</a:t>
          </a:r>
          <a:endParaRPr lang="en-US" sz="1600" kern="1200" dirty="0"/>
        </a:p>
      </dsp:txBody>
      <dsp:txXfrm>
        <a:off x="461683" y="1421524"/>
        <a:ext cx="3568771" cy="1118983"/>
      </dsp:txXfrm>
    </dsp:sp>
    <dsp:sp modelId="{34890037-4D97-48B4-B0C4-B45C575FD5EA}">
      <dsp:nvSpPr>
        <dsp:cNvPr id="0" name=""/>
        <dsp:cNvSpPr/>
      </dsp:nvSpPr>
      <dsp:spPr>
        <a:xfrm>
          <a:off x="853740" y="2773423"/>
          <a:ext cx="4837864" cy="1188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 dirty="0"/>
            <a:t>월별 전체 </a:t>
          </a:r>
          <a:r>
            <a:rPr lang="ko-KR" sz="1600" kern="1200" dirty="0" err="1"/>
            <a:t>확진자를</a:t>
          </a:r>
          <a:r>
            <a:rPr lang="ko-KR" sz="1600" kern="1200" dirty="0"/>
            <a:t> 알아보기 위해 ‘전체 합계</a:t>
          </a:r>
          <a:r>
            <a:rPr lang="en-US" sz="1600" kern="1200" dirty="0"/>
            <a:t>'</a:t>
          </a:r>
          <a:r>
            <a:rPr lang="ko-KR" sz="1600" kern="1200" dirty="0"/>
            <a:t>열을 추가하고 월별 각 자치구의 </a:t>
          </a:r>
          <a:r>
            <a:rPr lang="ko-KR" sz="1600" kern="1200" dirty="0" err="1"/>
            <a:t>확진자를</a:t>
          </a:r>
          <a:r>
            <a:rPr lang="ko-KR" sz="1600" kern="1200" dirty="0"/>
            <a:t> 더해서 입력</a:t>
          </a:r>
          <a:endParaRPr lang="en-US" sz="1600" kern="1200" dirty="0"/>
        </a:p>
      </dsp:txBody>
      <dsp:txXfrm>
        <a:off x="888553" y="2808236"/>
        <a:ext cx="3568771" cy="1118983"/>
      </dsp:txXfrm>
    </dsp:sp>
    <dsp:sp modelId="{710FE62A-7BB6-4DBC-A402-74BCCAC76630}">
      <dsp:nvSpPr>
        <dsp:cNvPr id="0" name=""/>
        <dsp:cNvSpPr/>
      </dsp:nvSpPr>
      <dsp:spPr>
        <a:xfrm>
          <a:off x="4065267" y="901362"/>
          <a:ext cx="772596" cy="772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39101" y="901362"/>
        <a:ext cx="424928" cy="581378"/>
      </dsp:txXfrm>
    </dsp:sp>
    <dsp:sp modelId="{F208267F-2B70-4EB0-BC88-2979CD869CD5}">
      <dsp:nvSpPr>
        <dsp:cNvPr id="0" name=""/>
        <dsp:cNvSpPr/>
      </dsp:nvSpPr>
      <dsp:spPr>
        <a:xfrm>
          <a:off x="4492138" y="2280149"/>
          <a:ext cx="772596" cy="772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65972" y="2280149"/>
        <a:ext cx="424928" cy="581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0A69F-43EF-4F85-8AE9-DFFA2D43A3C3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170BB-8371-483C-89C3-85F648DC49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52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359494e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359494e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93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3C56E-ADD4-4F59-A04E-3B397B467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8FFF20-A665-4C28-AFAC-DD8F2CA27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ED45D-0E94-460D-A7C3-1A209522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281AB-A0B4-4A5F-86CD-A2086825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4508C-173A-4EF3-A272-B1C5B92E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02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ED393-5071-4232-8CE7-6368370B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1ED07-37A3-4B5D-870B-8AABF0C2D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28348-CF96-419A-92C3-BEC1D3FD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5B74AD-0C9F-440E-8043-1F066D4D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99EE7-A988-42D0-99E0-1C5B54CB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4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AC3CA9-AF9E-4C6D-BEA8-E399A7CD1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9A2A8-98F4-43C3-BF9D-13CDAEFFB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B1F37-82A2-489F-8E46-B2EC18B8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E1824-651E-4835-A0C9-1DF5220F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FDBBB-0802-42E0-B26F-3C46480A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31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7417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A3A12-3AFF-4BC3-8CEE-220D29A9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C193E-DB00-4059-BD13-DC15C96E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0761B-9412-40B7-8CA8-364D0A69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09396-DD68-4B6C-B02B-9F7039F7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4D29A-D552-4771-AEC4-2643BB06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3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966E3-A917-4DA9-A125-CC700CF1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95484-4788-4BD1-A5CE-CA590AA6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A298B-9A37-45F4-A22E-0A121FF2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1A719-20BF-4507-842B-CBF3B7A3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F2B11-7083-4493-961B-2A166486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5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9FA89-8254-4B99-A570-1E9EAD34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EE7B6-851A-48F2-84C2-C8776AC27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BE0FA-1FCD-49CB-BEC5-DCD9FAD7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8E71F8-2AAB-47C0-8CA1-CAD970B5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E0CD0-DE94-43C2-87DC-2EFD169E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1097B-BE22-4BEE-8DA8-9DA06C81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0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91DD4-F5CB-4A44-8975-6592B6F5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3C5F8-E71E-4328-AB33-942101A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A8844-DF25-475B-9597-9DBFB6362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297E26-97B3-401F-A21B-725FAC453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970E4-1F8C-449F-9787-9C4CB6F9D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A3DCE6-0F00-454D-9524-A38DE4DE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C0530C-8FD0-4A3B-84B4-55B81560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0A99EA-B783-4A73-92A9-FD376E9E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6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672D1-EA66-4409-8445-EECEB3A8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EBA4C6-8436-4C14-B97D-105844B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6FFBD4-4B9C-440B-9B91-D2829C8C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A7AD02-403C-4EBE-BBA2-CEAFE9AE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1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523BB7-52EE-4543-B2CD-95B5CD8697F4}"/>
              </a:ext>
            </a:extLst>
          </p:cNvPr>
          <p:cNvSpPr txBox="1"/>
          <p:nvPr userDrawn="1"/>
        </p:nvSpPr>
        <p:spPr>
          <a:xfrm>
            <a:off x="9953890" y="6575907"/>
            <a:ext cx="22349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5C4B2-3A74-45E2-8275-57653D60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ABAB2-6114-47A0-A417-AE54A7D2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EC5A9-01C9-486A-BD2C-6D780A9A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3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D5E9-F257-4675-83D9-CAABAE80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0E2A4-30D6-4F91-8593-3652FFF34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B7F24A-D903-463C-B711-91FD491FD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E16FA-28CE-4CCC-881D-7D7B3FBB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F1A39-AADB-421F-B2AD-67957A89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4C85CA-D034-4348-BB24-65C89235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7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CE3E5-D246-401A-B4DA-D15E6D5B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066400-4EBF-4D23-BCCD-DA6FC6A3A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740DC9-63F6-4409-AAF3-22111941F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50E7D3-1143-40E1-8409-68CD9A29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DC393-8E64-4F6E-9E06-5C6A4552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8E4A75-8FD8-4CB5-AA1F-3199629B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8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41F98B-57E9-4EB6-B6C3-C8DD6CAF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24B17-47FE-42D5-A877-D11F1645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623BA-7D12-4119-9B74-CB551D886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7FCEA-FDA3-4D04-A2D0-3308ABF5C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4153F-36BB-41B3-929C-0A14BC67D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0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23;p22">
            <a:extLst>
              <a:ext uri="{FF2B5EF4-FFF2-40B4-BE49-F238E27FC236}">
                <a16:creationId xmlns:a16="http://schemas.microsoft.com/office/drawing/2014/main" id="{0C6C1FA9-3550-4B49-8DF7-9DAD09D212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8595" y="1584105"/>
            <a:ext cx="3979356" cy="48975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E7BE25-B46C-400D-9587-10B7F7F8B4E5}"/>
              </a:ext>
            </a:extLst>
          </p:cNvPr>
          <p:cNvSpPr txBox="1"/>
          <p:nvPr/>
        </p:nvSpPr>
        <p:spPr>
          <a:xfrm>
            <a:off x="1526627" y="702309"/>
            <a:ext cx="916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" altLang="ko-KR" sz="2800" dirty="0"/>
              <a:t>코로나 확진자 수 변화에 따른 서울시 지하철 이용량 분석</a:t>
            </a:r>
            <a:endParaRPr lang="ko-KR" altLang="en-US" sz="2800" dirty="0"/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A8376313-BFD3-45E7-9988-207643B5882D}"/>
              </a:ext>
            </a:extLst>
          </p:cNvPr>
          <p:cNvSpPr/>
          <p:nvPr/>
        </p:nvSpPr>
        <p:spPr>
          <a:xfrm>
            <a:off x="2059806" y="1441868"/>
            <a:ext cx="7844590" cy="5039833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2B6D5685-1BC5-47BF-9C33-7A53AA5495DC}"/>
              </a:ext>
            </a:extLst>
          </p:cNvPr>
          <p:cNvSpPr/>
          <p:nvPr/>
        </p:nvSpPr>
        <p:spPr>
          <a:xfrm>
            <a:off x="2669406" y="1441868"/>
            <a:ext cx="6623050" cy="5039833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7336C6-64C0-421A-BE52-E9C9A1954E34}"/>
              </a:ext>
            </a:extLst>
          </p:cNvPr>
          <p:cNvCxnSpPr>
            <a:cxnSpLocks/>
          </p:cNvCxnSpPr>
          <p:nvPr/>
        </p:nvCxnSpPr>
        <p:spPr>
          <a:xfrm>
            <a:off x="3566527" y="1417806"/>
            <a:ext cx="511632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917614-4220-4C5F-ABAE-2AEAC5C6F162}"/>
              </a:ext>
            </a:extLst>
          </p:cNvPr>
          <p:cNvSpPr txBox="1"/>
          <p:nvPr/>
        </p:nvSpPr>
        <p:spPr>
          <a:xfrm>
            <a:off x="8682856" y="5982542"/>
            <a:ext cx="37258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🧠</a:t>
            </a:r>
            <a:r>
              <a:rPr lang="ko-KR" altLang="en-US" sz="2800" dirty="0" err="1"/>
              <a:t>멋사브레인</a:t>
            </a:r>
            <a:r>
              <a:rPr lang="ko-KR" altLang="en-US" sz="28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30653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코로나</a:t>
            </a:r>
            <a:r>
              <a:rPr lang="en-US" altLang="ko" sz="3200" dirty="0"/>
              <a:t>19 </a:t>
            </a:r>
            <a:r>
              <a:rPr lang="ko-KR" altLang="en-US" sz="3200" dirty="0"/>
              <a:t>월별</a:t>
            </a:r>
            <a:r>
              <a:rPr lang="ko" altLang="ko-KR" sz="3200" dirty="0"/>
              <a:t> 확진자 합계 추세 그래프 분석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32;p23">
            <a:extLst>
              <a:ext uri="{FF2B5EF4-FFF2-40B4-BE49-F238E27FC236}">
                <a16:creationId xmlns:a16="http://schemas.microsoft.com/office/drawing/2014/main" id="{10ADF42C-86C1-4889-9546-805A3063AD8E}"/>
              </a:ext>
            </a:extLst>
          </p:cNvPr>
          <p:cNvSpPr txBox="1"/>
          <p:nvPr/>
        </p:nvSpPr>
        <p:spPr>
          <a:xfrm>
            <a:off x="808528" y="577697"/>
            <a:ext cx="271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1. 데이터 전처리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1" name="Google Shape;140;p24">
            <a:extLst>
              <a:ext uri="{FF2B5EF4-FFF2-40B4-BE49-F238E27FC236}">
                <a16:creationId xmlns:a16="http://schemas.microsoft.com/office/drawing/2014/main" id="{960D80C3-B8D8-4844-9042-4BC75861D4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>
            <a:off x="6521863" y="1136460"/>
            <a:ext cx="5086204" cy="334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1;p24">
            <a:extLst>
              <a:ext uri="{FF2B5EF4-FFF2-40B4-BE49-F238E27FC236}">
                <a16:creationId xmlns:a16="http://schemas.microsoft.com/office/drawing/2014/main" id="{9AA52551-08E5-4DAD-8774-3B5FC4529A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5641"/>
          <a:stretch/>
        </p:blipFill>
        <p:spPr>
          <a:xfrm>
            <a:off x="6500264" y="4478476"/>
            <a:ext cx="5107803" cy="1739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852F68-3CA8-414F-8271-BBFE2685E03B}"/>
              </a:ext>
            </a:extLst>
          </p:cNvPr>
          <p:cNvGrpSpPr/>
          <p:nvPr/>
        </p:nvGrpSpPr>
        <p:grpSpPr>
          <a:xfrm>
            <a:off x="611068" y="2441729"/>
            <a:ext cx="4837864" cy="1188609"/>
            <a:chOff x="426870" y="1386711"/>
            <a:chExt cx="4837864" cy="118860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4CAA580-28E5-4729-B07D-07340AB260A7}"/>
                </a:ext>
              </a:extLst>
            </p:cNvPr>
            <p:cNvSpPr/>
            <p:nvPr/>
          </p:nvSpPr>
          <p:spPr>
            <a:xfrm>
              <a:off x="426870" y="1386711"/>
              <a:ext cx="4837864" cy="118860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사각형: 둥근 모서리 4">
              <a:extLst>
                <a:ext uri="{FF2B5EF4-FFF2-40B4-BE49-F238E27FC236}">
                  <a16:creationId xmlns:a16="http://schemas.microsoft.com/office/drawing/2014/main" id="{2ECE963B-7F6B-433E-9374-DEDDD5B7769F}"/>
                </a:ext>
              </a:extLst>
            </p:cNvPr>
            <p:cNvSpPr txBox="1"/>
            <p:nvPr/>
          </p:nvSpPr>
          <p:spPr>
            <a:xfrm>
              <a:off x="461683" y="1421524"/>
              <a:ext cx="3568771" cy="1118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dirty="0"/>
                <a:t>“자치구 기준일</a:t>
              </a:r>
              <a:r>
                <a:rPr lang="en-US" altLang="ko-KR" sz="1600" dirty="0"/>
                <a:t>"</a:t>
              </a:r>
              <a:r>
                <a:rPr lang="ko-KR" altLang="en-US" sz="1600" dirty="0"/>
                <a:t>을 “</a:t>
              </a:r>
              <a:r>
                <a:rPr lang="en-US" altLang="ko-KR" sz="1600" dirty="0"/>
                <a:t>YYYY-mm”</a:t>
              </a:r>
              <a:r>
                <a:rPr lang="ko-KR" altLang="en-US" sz="1600" dirty="0"/>
                <a:t>형태로 바꾸어 </a:t>
              </a:r>
              <a:r>
                <a:rPr lang="en-US" altLang="ko-KR" sz="1600" dirty="0"/>
                <a:t>`</a:t>
              </a:r>
              <a:r>
                <a:rPr lang="en-US" altLang="ko-KR" sz="1600" dirty="0" err="1"/>
                <a:t>pd.to_datetime</a:t>
              </a:r>
              <a:r>
                <a:rPr lang="en-US" altLang="ko-KR" sz="1600" dirty="0"/>
                <a:t>()`</a:t>
              </a:r>
              <a:r>
                <a:rPr lang="ko-KR" altLang="en-US" sz="1600" dirty="0"/>
                <a:t>을 이용해 문자열 형식에서 </a:t>
              </a:r>
              <a:r>
                <a:rPr lang="en-US" altLang="ko-KR" sz="1600" dirty="0"/>
                <a:t>datetime </a:t>
              </a:r>
              <a:r>
                <a:rPr lang="ko-KR" altLang="en-US" sz="1600" dirty="0"/>
                <a:t>형식으로 저장</a:t>
              </a:r>
              <a:endParaRPr lang="en-US" sz="1600" kern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05D6F1C-C08A-43B8-955B-AAE50E800275}"/>
              </a:ext>
            </a:extLst>
          </p:cNvPr>
          <p:cNvGrpSpPr/>
          <p:nvPr/>
        </p:nvGrpSpPr>
        <p:grpSpPr>
          <a:xfrm>
            <a:off x="888863" y="3758524"/>
            <a:ext cx="4837864" cy="1188609"/>
            <a:chOff x="426870" y="1386711"/>
            <a:chExt cx="4837864" cy="118860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FC9ED68-673C-43B5-A551-8954A870FDFF}"/>
                </a:ext>
              </a:extLst>
            </p:cNvPr>
            <p:cNvSpPr/>
            <p:nvPr/>
          </p:nvSpPr>
          <p:spPr>
            <a:xfrm>
              <a:off x="426870" y="1386711"/>
              <a:ext cx="4837864" cy="118860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사각형: 둥근 모서리 4">
              <a:extLst>
                <a:ext uri="{FF2B5EF4-FFF2-40B4-BE49-F238E27FC236}">
                  <a16:creationId xmlns:a16="http://schemas.microsoft.com/office/drawing/2014/main" id="{8B6C3336-DCF5-434E-B02F-A60D28B84F96}"/>
                </a:ext>
              </a:extLst>
            </p:cNvPr>
            <p:cNvSpPr txBox="1"/>
            <p:nvPr/>
          </p:nvSpPr>
          <p:spPr>
            <a:xfrm>
              <a:off x="461683" y="1421524"/>
              <a:ext cx="3568771" cy="1118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indent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</a:pPr>
              <a:r>
                <a:rPr lang="en-US" altLang="ko-KR" sz="1600" dirty="0"/>
                <a:t>`.drop`</a:t>
              </a:r>
              <a:r>
                <a:rPr lang="ko-KR" altLang="en-US" sz="1600" dirty="0"/>
                <a:t>을 이용해 </a:t>
              </a:r>
              <a:r>
                <a:rPr lang="en-US" altLang="ko-KR" sz="1600" dirty="0"/>
                <a:t>22</a:t>
              </a:r>
              <a:r>
                <a:rPr lang="ko-KR" altLang="en-US" sz="1600" dirty="0"/>
                <a:t>년 데이터 삭제하고 </a:t>
              </a:r>
              <a:r>
                <a:rPr lang="en-US" altLang="ko-KR" sz="1600" dirty="0"/>
                <a:t>matplotlib</a:t>
              </a:r>
              <a:r>
                <a:rPr lang="ko-KR" altLang="en-US" sz="1600" dirty="0"/>
                <a:t>을 이용해 그래프 제작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076CDB-6B4E-4EF7-928C-BC197279E0DA}"/>
              </a:ext>
            </a:extLst>
          </p:cNvPr>
          <p:cNvGrpSpPr/>
          <p:nvPr/>
        </p:nvGrpSpPr>
        <p:grpSpPr>
          <a:xfrm>
            <a:off x="4503334" y="3391490"/>
            <a:ext cx="772596" cy="772596"/>
            <a:chOff x="4065267" y="901362"/>
            <a:chExt cx="772596" cy="772596"/>
          </a:xfrm>
        </p:grpSpPr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C5FE65B3-8610-4241-A8F7-09A5AFB993B5}"/>
                </a:ext>
              </a:extLst>
            </p:cNvPr>
            <p:cNvSpPr/>
            <p:nvPr/>
          </p:nvSpPr>
          <p:spPr>
            <a:xfrm>
              <a:off x="4065267" y="901362"/>
              <a:ext cx="772596" cy="772596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화살표: 아래쪽 4">
              <a:extLst>
                <a:ext uri="{FF2B5EF4-FFF2-40B4-BE49-F238E27FC236}">
                  <a16:creationId xmlns:a16="http://schemas.microsoft.com/office/drawing/2014/main" id="{378F3F9C-AD90-4709-A62F-E1DB98CD0251}"/>
                </a:ext>
              </a:extLst>
            </p:cNvPr>
            <p:cNvSpPr txBox="1"/>
            <p:nvPr/>
          </p:nvSpPr>
          <p:spPr>
            <a:xfrm>
              <a:off x="4239101" y="901362"/>
              <a:ext cx="424928" cy="5813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70678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코로나</a:t>
            </a:r>
            <a:r>
              <a:rPr lang="en-US" altLang="ko" sz="3200" dirty="0"/>
              <a:t>19 </a:t>
            </a:r>
            <a:r>
              <a:rPr lang="ko-KR" altLang="en-US" sz="3200" dirty="0"/>
              <a:t>월별</a:t>
            </a:r>
            <a:r>
              <a:rPr lang="ko" altLang="ko-KR" sz="3200" dirty="0"/>
              <a:t> 확진자 합계 추세 그래프 분석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32;p23">
            <a:extLst>
              <a:ext uri="{FF2B5EF4-FFF2-40B4-BE49-F238E27FC236}">
                <a16:creationId xmlns:a16="http://schemas.microsoft.com/office/drawing/2014/main" id="{10ADF42C-86C1-4889-9546-805A3063AD8E}"/>
              </a:ext>
            </a:extLst>
          </p:cNvPr>
          <p:cNvSpPr txBox="1"/>
          <p:nvPr/>
        </p:nvSpPr>
        <p:spPr>
          <a:xfrm>
            <a:off x="808528" y="539328"/>
            <a:ext cx="271830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2. </a:t>
            </a:r>
            <a:r>
              <a:rPr lang="ko" altLang="ko-KR" dirty="0">
                <a:solidFill>
                  <a:schemeClr val="dk1"/>
                </a:solidFill>
              </a:rPr>
              <a:t>데이터 시각화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E2F12-BF26-410F-A817-6F3716A4DC30}"/>
              </a:ext>
            </a:extLst>
          </p:cNvPr>
          <p:cNvSpPr txBox="1"/>
          <p:nvPr/>
        </p:nvSpPr>
        <p:spPr>
          <a:xfrm>
            <a:off x="479718" y="2274838"/>
            <a:ext cx="36062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분석 인사이트</a:t>
            </a:r>
            <a:endParaRPr lang="en-US" altLang="ko-KR"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dirty="0">
                <a:solidFill>
                  <a:schemeClr val="dk1"/>
                </a:solidFill>
              </a:rPr>
              <a:t>20</a:t>
            </a:r>
            <a:r>
              <a:rPr lang="ko-KR" altLang="en-US" dirty="0">
                <a:solidFill>
                  <a:schemeClr val="dk1"/>
                </a:solidFill>
              </a:rPr>
              <a:t>년 </a:t>
            </a:r>
            <a:r>
              <a:rPr lang="en-US" altLang="ko-KR" dirty="0">
                <a:solidFill>
                  <a:schemeClr val="dk1"/>
                </a:solidFill>
              </a:rPr>
              <a:t>11</a:t>
            </a:r>
            <a:r>
              <a:rPr lang="ko-KR" altLang="en-US" dirty="0">
                <a:solidFill>
                  <a:schemeClr val="dk1"/>
                </a:solidFill>
              </a:rPr>
              <a:t>월에 크게 증가하고</a:t>
            </a:r>
            <a:endParaRPr lang="en-US" altLang="ko-K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이후로 점차 증가세를 보이다가</a:t>
            </a:r>
            <a:endParaRPr lang="en-US" altLang="ko-K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dirty="0">
                <a:solidFill>
                  <a:schemeClr val="dk1"/>
                </a:solidFill>
              </a:rPr>
              <a:t>21</a:t>
            </a:r>
            <a:r>
              <a:rPr lang="ko-KR" altLang="en-US" dirty="0">
                <a:solidFill>
                  <a:schemeClr val="dk1"/>
                </a:solidFill>
              </a:rPr>
              <a:t>년 </a:t>
            </a:r>
            <a:r>
              <a:rPr lang="en-US" altLang="ko-KR" dirty="0">
                <a:solidFill>
                  <a:schemeClr val="dk1"/>
                </a:solidFill>
              </a:rPr>
              <a:t>10</a:t>
            </a:r>
            <a:r>
              <a:rPr lang="ko-KR" altLang="en-US" dirty="0">
                <a:solidFill>
                  <a:schemeClr val="dk1"/>
                </a:solidFill>
              </a:rPr>
              <a:t>월 이후로 </a:t>
            </a:r>
            <a:r>
              <a:rPr lang="ko-KR" altLang="en-US" dirty="0" err="1">
                <a:solidFill>
                  <a:schemeClr val="dk1"/>
                </a:solidFill>
              </a:rPr>
              <a:t>확진자</a:t>
            </a:r>
            <a:r>
              <a:rPr lang="ko-KR" altLang="en-US" dirty="0">
                <a:solidFill>
                  <a:schemeClr val="dk1"/>
                </a:solidFill>
              </a:rPr>
              <a:t> 폭증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lang="ko-KR" altLang="en-US" dirty="0">
              <a:solidFill>
                <a:schemeClr val="dk1"/>
              </a:solidFill>
            </a:endParaRPr>
          </a:p>
        </p:txBody>
      </p:sp>
      <p:pic>
        <p:nvPicPr>
          <p:cNvPr id="29" name="Google Shape;149;p25">
            <a:extLst>
              <a:ext uri="{FF2B5EF4-FFF2-40B4-BE49-F238E27FC236}">
                <a16:creationId xmlns:a16="http://schemas.microsoft.com/office/drawing/2014/main" id="{95D5163E-5A6A-4597-8DF0-0CFF83D3BF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8971" y="1286392"/>
            <a:ext cx="7131329" cy="4874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236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코로나</a:t>
            </a:r>
            <a:r>
              <a:rPr lang="en-US" altLang="ko" sz="3200" dirty="0"/>
              <a:t>19 </a:t>
            </a:r>
            <a:r>
              <a:rPr lang="ko-KR" altLang="en-US" sz="3200" dirty="0"/>
              <a:t>월별</a:t>
            </a:r>
            <a:r>
              <a:rPr lang="ko" altLang="ko-KR" sz="3200" dirty="0"/>
              <a:t> 확진자 합계 추세 그래프 분석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32;p23">
            <a:extLst>
              <a:ext uri="{FF2B5EF4-FFF2-40B4-BE49-F238E27FC236}">
                <a16:creationId xmlns:a16="http://schemas.microsoft.com/office/drawing/2014/main" id="{10ADF42C-86C1-4889-9546-805A3063AD8E}"/>
              </a:ext>
            </a:extLst>
          </p:cNvPr>
          <p:cNvSpPr txBox="1"/>
          <p:nvPr/>
        </p:nvSpPr>
        <p:spPr>
          <a:xfrm>
            <a:off x="808528" y="554644"/>
            <a:ext cx="271830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3. </a:t>
            </a:r>
            <a:r>
              <a:rPr lang="ko-KR" altLang="en-US" dirty="0">
                <a:solidFill>
                  <a:schemeClr val="dk1"/>
                </a:solidFill>
              </a:rPr>
              <a:t>발생 이슈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E2F12-BF26-410F-A817-6F3716A4DC30}"/>
              </a:ext>
            </a:extLst>
          </p:cNvPr>
          <p:cNvSpPr txBox="1"/>
          <p:nvPr/>
        </p:nvSpPr>
        <p:spPr>
          <a:xfrm>
            <a:off x="479718" y="2274838"/>
            <a:ext cx="4269253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</a:rPr>
              <a:t>처음 그래프 제작 시 </a:t>
            </a:r>
            <a:r>
              <a:rPr lang="en-US" altLang="ko-KR" sz="1800" dirty="0">
                <a:solidFill>
                  <a:schemeClr val="dk1"/>
                </a:solidFill>
              </a:rPr>
              <a:t>x</a:t>
            </a:r>
            <a:r>
              <a:rPr lang="ko-KR" altLang="en-US" sz="1800" dirty="0">
                <a:solidFill>
                  <a:schemeClr val="dk1"/>
                </a:solidFill>
              </a:rPr>
              <a:t>축 눈금</a:t>
            </a:r>
            <a:r>
              <a:rPr lang="en-US" altLang="ko-KR" sz="1800" dirty="0">
                <a:solidFill>
                  <a:schemeClr val="dk1"/>
                </a:solidFill>
              </a:rPr>
              <a:t>(‘</a:t>
            </a:r>
            <a:r>
              <a:rPr lang="ko-KR" altLang="en-US" sz="1800" dirty="0">
                <a:solidFill>
                  <a:schemeClr val="dk1"/>
                </a:solidFill>
              </a:rPr>
              <a:t>자치구 기준일</a:t>
            </a:r>
            <a:r>
              <a:rPr lang="en-US" altLang="ko-KR" sz="1800" dirty="0">
                <a:solidFill>
                  <a:schemeClr val="dk1"/>
                </a:solidFill>
              </a:rPr>
              <a:t>')</a:t>
            </a:r>
            <a:r>
              <a:rPr lang="ko-KR" altLang="en-US" sz="1800" dirty="0">
                <a:solidFill>
                  <a:schemeClr val="dk1"/>
                </a:solidFill>
              </a:rPr>
              <a:t>이 반대로 정렬되고 눈금이 너무 많아 글자들이 겹쳐 보이는 이슈 발생</a:t>
            </a:r>
            <a:r>
              <a:rPr lang="en-US" altLang="ko-KR" sz="1800" dirty="0">
                <a:solidFill>
                  <a:schemeClr val="dk1"/>
                </a:solidFill>
              </a:rPr>
              <a:t>.</a:t>
            </a:r>
            <a:endParaRPr lang="ko-KR" alt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ko-KR" altLang="en-US" sz="1800" dirty="0">
                <a:solidFill>
                  <a:schemeClr val="dk1"/>
                </a:solidFill>
              </a:rPr>
              <a:t>이후 ‘자치구 기준일</a:t>
            </a:r>
            <a:r>
              <a:rPr lang="en-US" altLang="ko-KR" sz="1800" dirty="0">
                <a:solidFill>
                  <a:schemeClr val="dk1"/>
                </a:solidFill>
              </a:rPr>
              <a:t>'</a:t>
            </a:r>
            <a:r>
              <a:rPr lang="ko-KR" altLang="en-US" sz="1800" dirty="0">
                <a:solidFill>
                  <a:schemeClr val="dk1"/>
                </a:solidFill>
              </a:rPr>
              <a:t>을 날짜 형식으로 바꿔서 재시도하여 정렬 및 글자들이 겹쳐 보이는 현상 해결</a:t>
            </a:r>
            <a:r>
              <a:rPr lang="en-US" altLang="ko-KR" sz="1800" dirty="0">
                <a:solidFill>
                  <a:schemeClr val="dk1"/>
                </a:solidFill>
              </a:rPr>
              <a:t>.</a:t>
            </a:r>
            <a:endParaRPr lang="ko-KR" alt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chemeClr val="dk1"/>
              </a:solidFill>
            </a:endParaRPr>
          </a:p>
        </p:txBody>
      </p:sp>
      <p:pic>
        <p:nvPicPr>
          <p:cNvPr id="29" name="Google Shape;149;p25">
            <a:extLst>
              <a:ext uri="{FF2B5EF4-FFF2-40B4-BE49-F238E27FC236}">
                <a16:creationId xmlns:a16="http://schemas.microsoft.com/office/drawing/2014/main" id="{95D5163E-5A6A-4597-8DF0-0CFF83D3BF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8971" y="1286392"/>
            <a:ext cx="7131329" cy="4874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6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자치구별 누적 확진자 지도 시각화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oogle Shape;165;p27">
            <a:extLst>
              <a:ext uri="{FF2B5EF4-FFF2-40B4-BE49-F238E27FC236}">
                <a16:creationId xmlns:a16="http://schemas.microsoft.com/office/drawing/2014/main" id="{67E42578-E3F6-4027-9F56-1AB35EC5B9F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297" y="2362417"/>
            <a:ext cx="6718428" cy="297098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6AE7E7-B131-4B60-B9FD-ABCDFA89918F}"/>
              </a:ext>
            </a:extLst>
          </p:cNvPr>
          <p:cNvSpPr txBox="1"/>
          <p:nvPr/>
        </p:nvSpPr>
        <p:spPr>
          <a:xfrm>
            <a:off x="292100" y="5565657"/>
            <a:ext cx="11383471" cy="136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0035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30"/>
              <a:buFont typeface="Wingdings" panose="05000000000000000000" pitchFamily="2" charset="2"/>
              <a:buChar char="u"/>
            </a:pPr>
            <a:r>
              <a:rPr lang="ko-KR" altLang="en-US" sz="1800" dirty="0"/>
              <a:t>자치구 리스트를 이용하여 자치구별 누적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데이터 프레임 만들기</a:t>
            </a:r>
          </a:p>
          <a:p>
            <a:pPr marL="457200" lvl="0" indent="-30035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30"/>
              <a:buFont typeface="Wingdings" panose="05000000000000000000" pitchFamily="2" charset="2"/>
              <a:buChar char="u"/>
            </a:pPr>
            <a:r>
              <a:rPr lang="ko-KR" altLang="en-US" sz="1800" dirty="0"/>
              <a:t>해당 데이터를 이용해 지도 시각화 및 누적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자치구 월별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변화 그래프 시각화</a:t>
            </a:r>
          </a:p>
          <a:p>
            <a:pPr marL="285750" lvl="0" indent="-285750" algn="l" rtl="0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SzPts val="852"/>
              <a:buFont typeface="Wingdings" panose="05000000000000000000" pitchFamily="2" charset="2"/>
              <a:buChar char="u"/>
            </a:pPr>
            <a:endParaRPr lang="ko-KR" altLang="en-US" sz="1800" dirty="0"/>
          </a:p>
        </p:txBody>
      </p:sp>
      <p:pic>
        <p:nvPicPr>
          <p:cNvPr id="43" name="Google Shape;166;p27">
            <a:extLst>
              <a:ext uri="{FF2B5EF4-FFF2-40B4-BE49-F238E27FC236}">
                <a16:creationId xmlns:a16="http://schemas.microsoft.com/office/drawing/2014/main" id="{FDC3548D-4C75-4451-B010-7ED80FA5A4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9875" y="2593423"/>
            <a:ext cx="2708428" cy="247432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355D57B1-780A-40A7-A8AE-2C657706DB67}"/>
              </a:ext>
            </a:extLst>
          </p:cNvPr>
          <p:cNvSpPr/>
          <p:nvPr/>
        </p:nvSpPr>
        <p:spPr>
          <a:xfrm rot="16200000" flipV="1">
            <a:off x="7557727" y="3563743"/>
            <a:ext cx="413145" cy="35616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32;p23">
            <a:extLst>
              <a:ext uri="{FF2B5EF4-FFF2-40B4-BE49-F238E27FC236}">
                <a16:creationId xmlns:a16="http://schemas.microsoft.com/office/drawing/2014/main" id="{1FE5F141-032E-4A64-8848-7B65B4A63238}"/>
              </a:ext>
            </a:extLst>
          </p:cNvPr>
          <p:cNvSpPr txBox="1"/>
          <p:nvPr/>
        </p:nvSpPr>
        <p:spPr>
          <a:xfrm>
            <a:off x="808528" y="552023"/>
            <a:ext cx="4693437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1. 데이터 전처리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분석 범위 </a:t>
            </a:r>
            <a:r>
              <a:rPr lang="en-US" altLang="ko-KR" dirty="0">
                <a:solidFill>
                  <a:schemeClr val="dk1"/>
                </a:solidFill>
              </a:rPr>
              <a:t>: 2020.02 ~ 2021.12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자치구별 누적 확진자 지도 시각화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Google Shape;175;p28">
            <a:extLst>
              <a:ext uri="{FF2B5EF4-FFF2-40B4-BE49-F238E27FC236}">
                <a16:creationId xmlns:a16="http://schemas.microsoft.com/office/drawing/2014/main" id="{88079867-212C-47BA-9FAD-4DAC3A16344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0599" y="1518512"/>
            <a:ext cx="448385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76;p28">
            <a:extLst>
              <a:ext uri="{FF2B5EF4-FFF2-40B4-BE49-F238E27FC236}">
                <a16:creationId xmlns:a16="http://schemas.microsoft.com/office/drawing/2014/main" id="{2B2723AD-852C-4A72-BC2A-D8DAF8A1B4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76" y="2193886"/>
            <a:ext cx="5149727" cy="306327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7EAAD01-0E2B-46DD-AD5F-6FBC130A5778}"/>
              </a:ext>
            </a:extLst>
          </p:cNvPr>
          <p:cNvSpPr txBox="1"/>
          <p:nvPr/>
        </p:nvSpPr>
        <p:spPr>
          <a:xfrm>
            <a:off x="382290" y="5604366"/>
            <a:ext cx="116653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분석 인사이트</a:t>
            </a:r>
            <a:endParaRPr lang="en-US" altLang="ko-KR"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2000" dirty="0"/>
              <a:t>송파, 강남, 관악, 구로, 영등포 순으로 누적 확진자가 제일 많았고, 비슷한 증가 추세를 보임.</a:t>
            </a:r>
            <a:endParaRPr lang="ko-KR" altLang="en-US" sz="2000" b="1" dirty="0">
              <a:solidFill>
                <a:schemeClr val="dk1"/>
              </a:solidFill>
            </a:endParaRPr>
          </a:p>
        </p:txBody>
      </p:sp>
      <p:sp>
        <p:nvSpPr>
          <p:cNvPr id="48" name="Google Shape;132;p23">
            <a:extLst>
              <a:ext uri="{FF2B5EF4-FFF2-40B4-BE49-F238E27FC236}">
                <a16:creationId xmlns:a16="http://schemas.microsoft.com/office/drawing/2014/main" id="{A07E7F3D-D341-449A-B28D-9E3553B7364D}"/>
              </a:ext>
            </a:extLst>
          </p:cNvPr>
          <p:cNvSpPr txBox="1"/>
          <p:nvPr/>
        </p:nvSpPr>
        <p:spPr>
          <a:xfrm>
            <a:off x="808528" y="599880"/>
            <a:ext cx="271830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2. </a:t>
            </a:r>
            <a:r>
              <a:rPr lang="ko" altLang="ko-KR" dirty="0">
                <a:solidFill>
                  <a:schemeClr val="dk1"/>
                </a:solidFill>
              </a:rPr>
              <a:t>데이터 시각화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8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코로나 이전과 이후 지하철 이용량비교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32;p23">
            <a:extLst>
              <a:ext uri="{FF2B5EF4-FFF2-40B4-BE49-F238E27FC236}">
                <a16:creationId xmlns:a16="http://schemas.microsoft.com/office/drawing/2014/main" id="{2974A412-F65A-4762-84A4-53158C2C4629}"/>
              </a:ext>
            </a:extLst>
          </p:cNvPr>
          <p:cNvSpPr txBox="1"/>
          <p:nvPr/>
        </p:nvSpPr>
        <p:spPr>
          <a:xfrm>
            <a:off x="783139" y="552129"/>
            <a:ext cx="4202517" cy="272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ko" dirty="0">
                <a:solidFill>
                  <a:schemeClr val="dk1"/>
                </a:solidFill>
              </a:rPr>
              <a:t>1. 데이터 전처리</a:t>
            </a:r>
            <a:br>
              <a:rPr lang="en-US" altLang="ko" dirty="0">
                <a:solidFill>
                  <a:schemeClr val="dk1"/>
                </a:solidFill>
              </a:rPr>
            </a:br>
            <a:br>
              <a:rPr lang="en-US" altLang="ko" dirty="0">
                <a:solidFill>
                  <a:schemeClr val="dk1"/>
                </a:solidFill>
              </a:rPr>
            </a:br>
            <a:r>
              <a:rPr lang="ko-KR" altLang="en-US" dirty="0">
                <a:solidFill>
                  <a:schemeClr val="dk1"/>
                </a:solidFill>
              </a:rPr>
              <a:t>분석 범위 </a:t>
            </a:r>
            <a:r>
              <a:rPr lang="en-US" altLang="ko-KR" dirty="0">
                <a:solidFill>
                  <a:schemeClr val="dk1"/>
                </a:solidFill>
              </a:rPr>
              <a:t>: 2020.02 ~ 2021.12</a:t>
            </a:r>
            <a:br>
              <a:rPr lang="en-US" altLang="ko-KR" dirty="0">
                <a:solidFill>
                  <a:schemeClr val="dk1"/>
                </a:solidFill>
              </a:rPr>
            </a:br>
            <a:br>
              <a:rPr lang="en-US" altLang="ko-KR" dirty="0">
                <a:solidFill>
                  <a:schemeClr val="dk1"/>
                </a:solidFill>
              </a:rPr>
            </a:br>
            <a:r>
              <a:rPr lang="ko-KR" altLang="en-US" dirty="0">
                <a:solidFill>
                  <a:schemeClr val="dk1"/>
                </a:solidFill>
              </a:rPr>
              <a:t>코로나 이전 </a:t>
            </a:r>
            <a:r>
              <a:rPr lang="en-US" altLang="ko-KR" dirty="0">
                <a:solidFill>
                  <a:schemeClr val="dk1"/>
                </a:solidFill>
              </a:rPr>
              <a:t>: 2018.01 ~ 2019.12</a:t>
            </a:r>
            <a:br>
              <a:rPr lang="en-US" altLang="ko-KR" dirty="0">
                <a:solidFill>
                  <a:schemeClr val="dk1"/>
                </a:solidFill>
              </a:rPr>
            </a:br>
            <a:r>
              <a:rPr lang="ko-KR" altLang="en-US" dirty="0">
                <a:solidFill>
                  <a:schemeClr val="dk1"/>
                </a:solidFill>
              </a:rPr>
              <a:t>코로나 이후 </a:t>
            </a:r>
            <a:r>
              <a:rPr lang="en-US" altLang="ko-KR" dirty="0">
                <a:solidFill>
                  <a:schemeClr val="dk1"/>
                </a:solidFill>
              </a:rPr>
              <a:t>: 2020.01 ~ 2021.12 </a:t>
            </a:r>
            <a:endParaRPr lang="ko-KR" alt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D03BE6-A148-4AE9-97EC-1DC792AF80E8}"/>
              </a:ext>
            </a:extLst>
          </p:cNvPr>
          <p:cNvSpPr txBox="1"/>
          <p:nvPr/>
        </p:nvSpPr>
        <p:spPr>
          <a:xfrm>
            <a:off x="681977" y="3646879"/>
            <a:ext cx="40825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" lvl="0" algn="l" rtl="0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ko-KR" altLang="en-US" sz="2000" b="1" dirty="0"/>
              <a:t>서울시 지하철역 추출 </a:t>
            </a:r>
            <a:endParaRPr lang="en-US" altLang="ko-KR" sz="2000" b="1" dirty="0"/>
          </a:p>
          <a:p>
            <a:pPr marL="131445" lvl="0" algn="l" rtl="0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ko-KR" altLang="en-US" sz="2000" dirty="0"/>
              <a:t>지하철역 위치 데이터를 활용해 서울시에 위치하는 지하철만 추출</a:t>
            </a:r>
            <a:endParaRPr lang="en-US" altLang="ko-KR" sz="2000" dirty="0"/>
          </a:p>
          <a:p>
            <a:pPr marL="131445" lvl="0" algn="l" rtl="0">
              <a:spcBef>
                <a:spcPts val="1200"/>
              </a:spcBef>
              <a:spcAft>
                <a:spcPts val="0"/>
              </a:spcAft>
              <a:buSzPct val="100000"/>
            </a:pPr>
            <a:endParaRPr lang="en-US" altLang="ko-KR" sz="2000" dirty="0"/>
          </a:p>
          <a:p>
            <a:pPr marL="131445">
              <a:spcBef>
                <a:spcPts val="1200"/>
              </a:spcBef>
              <a:buSzPct val="100000"/>
            </a:pPr>
            <a:r>
              <a:rPr lang="ko-KR" altLang="en-US" sz="2000" dirty="0" err="1"/>
              <a:t>기간중</a:t>
            </a:r>
            <a:r>
              <a:rPr lang="ko-KR" altLang="en-US" sz="2000" dirty="0"/>
              <a:t> 이름이 바뀐 역 통일 작업 </a:t>
            </a:r>
            <a:r>
              <a:rPr lang="en-US" altLang="ko-KR" sz="2000" dirty="0"/>
              <a:t>ex) </a:t>
            </a:r>
            <a:r>
              <a:rPr lang="ko-KR" altLang="en-US" sz="2000" dirty="0"/>
              <a:t>종로</a:t>
            </a:r>
            <a:r>
              <a:rPr lang="en-US" altLang="ko-KR" sz="2000" dirty="0"/>
              <a:t>3</a:t>
            </a:r>
            <a:r>
              <a:rPr lang="ko-KR" altLang="en-US" sz="2000" dirty="0"/>
              <a:t>가 </a:t>
            </a:r>
            <a:r>
              <a:rPr lang="en-US" altLang="ko-KR" sz="2000" dirty="0"/>
              <a:t>, </a:t>
            </a:r>
            <a:r>
              <a:rPr lang="ko-KR" altLang="en-US" sz="2000" dirty="0"/>
              <a:t>종로</a:t>
            </a:r>
            <a:r>
              <a:rPr lang="en-US" altLang="ko-KR" sz="2000" dirty="0"/>
              <a:t>3</a:t>
            </a:r>
            <a:r>
              <a:rPr lang="ko-KR" altLang="en-US" sz="2000" dirty="0"/>
              <a:t>가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탑골공원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marL="131445" lvl="0" algn="l" rtl="0">
              <a:spcBef>
                <a:spcPts val="1200"/>
              </a:spcBef>
              <a:spcAft>
                <a:spcPts val="0"/>
              </a:spcAft>
              <a:buSzPct val="100000"/>
            </a:pPr>
            <a:endParaRPr lang="ko-KR" altLang="en-US" sz="2000" dirty="0"/>
          </a:p>
        </p:txBody>
      </p:sp>
      <p:pic>
        <p:nvPicPr>
          <p:cNvPr id="42" name="Google Shape;184;p29">
            <a:extLst>
              <a:ext uri="{FF2B5EF4-FFF2-40B4-BE49-F238E27FC236}">
                <a16:creationId xmlns:a16="http://schemas.microsoft.com/office/drawing/2014/main" id="{E858890A-49CF-4676-B2AC-0D669D982B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1621" y="1286392"/>
            <a:ext cx="5229726" cy="25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85;p29">
            <a:extLst>
              <a:ext uri="{FF2B5EF4-FFF2-40B4-BE49-F238E27FC236}">
                <a16:creationId xmlns:a16="http://schemas.microsoft.com/office/drawing/2014/main" id="{7D968EAB-023D-452C-991A-1AB3EC1D2D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138" y="4459705"/>
            <a:ext cx="4488578" cy="1939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9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코로나 이전과 이후 지하철 이용량비교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32;p23">
            <a:extLst>
              <a:ext uri="{FF2B5EF4-FFF2-40B4-BE49-F238E27FC236}">
                <a16:creationId xmlns:a16="http://schemas.microsoft.com/office/drawing/2014/main" id="{2974A412-F65A-4762-84A4-53158C2C4629}"/>
              </a:ext>
            </a:extLst>
          </p:cNvPr>
          <p:cNvSpPr txBox="1"/>
          <p:nvPr/>
        </p:nvSpPr>
        <p:spPr>
          <a:xfrm>
            <a:off x="808528" y="570748"/>
            <a:ext cx="4202517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ko" dirty="0">
                <a:solidFill>
                  <a:schemeClr val="dk1"/>
                </a:solidFill>
              </a:rPr>
              <a:t>1. 데이터 전처리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D03BE6-A148-4AE9-97EC-1DC792AF80E8}"/>
              </a:ext>
            </a:extLst>
          </p:cNvPr>
          <p:cNvSpPr txBox="1"/>
          <p:nvPr/>
        </p:nvSpPr>
        <p:spPr>
          <a:xfrm>
            <a:off x="393453" y="2259218"/>
            <a:ext cx="48041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4572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ko-KR" altLang="en-US" sz="2000" dirty="0"/>
              <a:t>열 정리 </a:t>
            </a:r>
            <a:endParaRPr lang="en-US" altLang="ko-KR" sz="2000" dirty="0"/>
          </a:p>
          <a:p>
            <a:pPr marL="114300" lvl="0" algn="l" rtl="0">
              <a:spcBef>
                <a:spcPts val="1200"/>
              </a:spcBef>
              <a:spcAft>
                <a:spcPts val="0"/>
              </a:spcAft>
              <a:buSzPts val="1800"/>
            </a:pPr>
            <a:r>
              <a:rPr lang="en-US" altLang="ko-KR" sz="2000" dirty="0"/>
              <a:t>      </a:t>
            </a:r>
            <a:r>
              <a:rPr lang="ko-KR" altLang="en-US" sz="2000" dirty="0"/>
              <a:t>열 이름 변경 및 </a:t>
            </a:r>
            <a:r>
              <a:rPr lang="ko-KR" altLang="en-US" sz="2000" dirty="0" err="1"/>
              <a:t>필요없는</a:t>
            </a:r>
            <a:r>
              <a:rPr lang="ko-KR" altLang="en-US" sz="2000" dirty="0"/>
              <a:t> 열 삭제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 startAt="2"/>
            </a:pPr>
            <a:r>
              <a:rPr lang="ko-KR" altLang="en-US" sz="2000" dirty="0"/>
              <a:t>데이터 기간 조정 </a:t>
            </a:r>
            <a:endParaRPr lang="en-US" altLang="ko-KR" sz="2000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altLang="ko-KR" sz="2000" dirty="0"/>
              <a:t>       18</a:t>
            </a:r>
            <a:r>
              <a:rPr lang="ko-KR" altLang="en-US" sz="2000" dirty="0"/>
              <a:t>년 </a:t>
            </a:r>
            <a:r>
              <a:rPr lang="en-US" altLang="ko-KR" sz="2000" dirty="0"/>
              <a:t>~ 21</a:t>
            </a:r>
            <a:r>
              <a:rPr lang="ko-KR" altLang="en-US" sz="2000" dirty="0"/>
              <a:t>년 사이의 데이터 추출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000" dirty="0"/>
              <a:t>  </a:t>
            </a:r>
            <a:r>
              <a:rPr lang="en-US" altLang="ko-KR" sz="2000" dirty="0"/>
              <a:t>datetime</a:t>
            </a:r>
            <a:r>
              <a:rPr lang="ko-KR" altLang="en-US" sz="2000" dirty="0"/>
              <a:t>을 이용해 년</a:t>
            </a:r>
            <a:r>
              <a:rPr lang="en-US" altLang="ko-KR" sz="2000" dirty="0"/>
              <a:t>, </a:t>
            </a:r>
            <a:r>
              <a:rPr lang="ko-KR" altLang="en-US" sz="2000" dirty="0"/>
              <a:t>월 따로 분리</a:t>
            </a:r>
            <a:endParaRPr lang="en-US" altLang="ko-KR" sz="2000" dirty="0"/>
          </a:p>
        </p:txBody>
      </p:sp>
      <p:pic>
        <p:nvPicPr>
          <p:cNvPr id="42" name="Google Shape;184;p29">
            <a:extLst>
              <a:ext uri="{FF2B5EF4-FFF2-40B4-BE49-F238E27FC236}">
                <a16:creationId xmlns:a16="http://schemas.microsoft.com/office/drawing/2014/main" id="{E858890A-49CF-4676-B2AC-0D669D982B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1621" y="1286392"/>
            <a:ext cx="5229726" cy="25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85;p29">
            <a:extLst>
              <a:ext uri="{FF2B5EF4-FFF2-40B4-BE49-F238E27FC236}">
                <a16:creationId xmlns:a16="http://schemas.microsoft.com/office/drawing/2014/main" id="{7D968EAB-023D-452C-991A-1AB3EC1D2D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138" y="4459705"/>
            <a:ext cx="4488578" cy="19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453CD-1BC9-43D3-9307-F132AD5A7B8F}"/>
              </a:ext>
            </a:extLst>
          </p:cNvPr>
          <p:cNvSpPr txBox="1"/>
          <p:nvPr/>
        </p:nvSpPr>
        <p:spPr>
          <a:xfrm>
            <a:off x="585610" y="4407237"/>
            <a:ext cx="47404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3) </a:t>
            </a:r>
            <a:r>
              <a:rPr lang="ko-KR" altLang="en-US" sz="2000" dirty="0"/>
              <a:t>기간별 총 이용인원 계산하기 </a:t>
            </a:r>
            <a:endParaRPr lang="en-US" altLang="ko-KR" sz="2000" dirty="0"/>
          </a:p>
          <a:p>
            <a:r>
              <a:rPr lang="en-US" altLang="ko-KR" sz="2000" dirty="0"/>
              <a:t>   </a:t>
            </a:r>
            <a:r>
              <a:rPr lang="ko-KR" altLang="en-US" sz="2000" dirty="0"/>
              <a:t>시간대별 지하철 승</a:t>
            </a:r>
            <a:r>
              <a:rPr lang="en-US" altLang="ko-KR" sz="2000" dirty="0"/>
              <a:t>, </a:t>
            </a:r>
            <a:r>
              <a:rPr lang="ko-KR" altLang="en-US" sz="2000" dirty="0"/>
              <a:t>하차인원을 합하여 이용인원 계산</a:t>
            </a:r>
          </a:p>
        </p:txBody>
      </p:sp>
    </p:spTree>
    <p:extLst>
      <p:ext uri="{BB962C8B-B14F-4D97-AF65-F5344CB8AC3E}">
        <p14:creationId xmlns:p14="http://schemas.microsoft.com/office/powerpoint/2010/main" val="40989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코로나 이전과 이후 지하철 이용량비교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32;p23">
            <a:extLst>
              <a:ext uri="{FF2B5EF4-FFF2-40B4-BE49-F238E27FC236}">
                <a16:creationId xmlns:a16="http://schemas.microsoft.com/office/drawing/2014/main" id="{2974A412-F65A-4762-84A4-53158C2C4629}"/>
              </a:ext>
            </a:extLst>
          </p:cNvPr>
          <p:cNvSpPr txBox="1"/>
          <p:nvPr/>
        </p:nvSpPr>
        <p:spPr>
          <a:xfrm>
            <a:off x="808528" y="535804"/>
            <a:ext cx="4202517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dk1"/>
                </a:solidFill>
              </a:rPr>
              <a:t>2. </a:t>
            </a:r>
            <a:r>
              <a:rPr lang="ko-KR" altLang="en-US" dirty="0">
                <a:solidFill>
                  <a:schemeClr val="dk1"/>
                </a:solidFill>
              </a:rPr>
              <a:t>데이터 탐색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B799F-95F6-4EC9-AB77-BFE57E704271}"/>
              </a:ext>
            </a:extLst>
          </p:cNvPr>
          <p:cNvSpPr txBox="1"/>
          <p:nvPr/>
        </p:nvSpPr>
        <p:spPr>
          <a:xfrm>
            <a:off x="585610" y="1192877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코로나 이전</a:t>
            </a:r>
            <a:r>
              <a:rPr lang="en-US" altLang="ko-KR" dirty="0"/>
              <a:t>/</a:t>
            </a:r>
            <a:r>
              <a:rPr lang="ko-KR" altLang="en-US" dirty="0"/>
              <a:t>이후 월별 지하철 </a:t>
            </a:r>
            <a:r>
              <a:rPr lang="ko-KR" altLang="en-US" dirty="0" err="1"/>
              <a:t>이용량</a:t>
            </a:r>
            <a:r>
              <a:rPr lang="ko-KR" altLang="en-US" dirty="0"/>
              <a:t> 평균 살펴보기 </a:t>
            </a:r>
          </a:p>
        </p:txBody>
      </p:sp>
      <p:pic>
        <p:nvPicPr>
          <p:cNvPr id="14" name="Google Shape;199;p31">
            <a:extLst>
              <a:ext uri="{FF2B5EF4-FFF2-40B4-BE49-F238E27FC236}">
                <a16:creationId xmlns:a16="http://schemas.microsoft.com/office/drawing/2014/main" id="{2D2B7B59-A727-4E44-A97A-81D74EBD8B0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4522" y="2791017"/>
            <a:ext cx="4534111" cy="239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00;p31">
            <a:extLst>
              <a:ext uri="{FF2B5EF4-FFF2-40B4-BE49-F238E27FC236}">
                <a16:creationId xmlns:a16="http://schemas.microsoft.com/office/drawing/2014/main" id="{6F0DE88B-2661-4622-8A05-DF83619DD4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884" y="2781834"/>
            <a:ext cx="4361159" cy="2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01;p31">
            <a:extLst>
              <a:ext uri="{FF2B5EF4-FFF2-40B4-BE49-F238E27FC236}">
                <a16:creationId xmlns:a16="http://schemas.microsoft.com/office/drawing/2014/main" id="{8A528D26-AA6A-4A94-B445-13B0488A1701}"/>
              </a:ext>
            </a:extLst>
          </p:cNvPr>
          <p:cNvSpPr txBox="1"/>
          <p:nvPr/>
        </p:nvSpPr>
        <p:spPr>
          <a:xfrm>
            <a:off x="1414900" y="5280884"/>
            <a:ext cx="28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코로나 이전 지하철 이용량</a:t>
            </a:r>
            <a:endParaRPr dirty="0"/>
          </a:p>
        </p:txBody>
      </p:sp>
      <p:sp>
        <p:nvSpPr>
          <p:cNvPr id="17" name="Google Shape;202;p31">
            <a:extLst>
              <a:ext uri="{FF2B5EF4-FFF2-40B4-BE49-F238E27FC236}">
                <a16:creationId xmlns:a16="http://schemas.microsoft.com/office/drawing/2014/main" id="{5B83E7DB-A02D-4091-A50F-835D47199F42}"/>
              </a:ext>
            </a:extLst>
          </p:cNvPr>
          <p:cNvSpPr txBox="1"/>
          <p:nvPr/>
        </p:nvSpPr>
        <p:spPr>
          <a:xfrm>
            <a:off x="7395513" y="5280884"/>
            <a:ext cx="28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코로나 이후 지하철 이용량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9ECED1-6D90-40FB-9DF7-8427DB13E670}"/>
              </a:ext>
            </a:extLst>
          </p:cNvPr>
          <p:cNvSpPr txBox="1"/>
          <p:nvPr/>
        </p:nvSpPr>
        <p:spPr>
          <a:xfrm>
            <a:off x="5181600" y="3694334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코로나 이전과 이후 지하철 이용량비교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32;p23">
            <a:extLst>
              <a:ext uri="{FF2B5EF4-FFF2-40B4-BE49-F238E27FC236}">
                <a16:creationId xmlns:a16="http://schemas.microsoft.com/office/drawing/2014/main" id="{2974A412-F65A-4762-84A4-53158C2C4629}"/>
              </a:ext>
            </a:extLst>
          </p:cNvPr>
          <p:cNvSpPr txBox="1"/>
          <p:nvPr/>
        </p:nvSpPr>
        <p:spPr>
          <a:xfrm>
            <a:off x="808528" y="573419"/>
            <a:ext cx="4202517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dk1"/>
                </a:solidFill>
              </a:rPr>
              <a:t>3. </a:t>
            </a:r>
            <a:r>
              <a:rPr lang="ko-KR" altLang="en-US" dirty="0"/>
              <a:t>데이터 시각화 </a:t>
            </a:r>
            <a:r>
              <a:rPr lang="en-US" altLang="ko-KR" dirty="0"/>
              <a:t>&amp; </a:t>
            </a:r>
            <a:r>
              <a:rPr lang="ko-KR" altLang="en-US" dirty="0"/>
              <a:t>분석 결과</a:t>
            </a:r>
          </a:p>
        </p:txBody>
      </p:sp>
      <p:pic>
        <p:nvPicPr>
          <p:cNvPr id="18" name="Google Shape;209;p32">
            <a:extLst>
              <a:ext uri="{FF2B5EF4-FFF2-40B4-BE49-F238E27FC236}">
                <a16:creationId xmlns:a16="http://schemas.microsoft.com/office/drawing/2014/main" id="{D9DDCD79-6810-4C77-8F26-7415C3480B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5091" y="1637075"/>
            <a:ext cx="8964721" cy="43879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10;p32">
            <a:extLst>
              <a:ext uri="{FF2B5EF4-FFF2-40B4-BE49-F238E27FC236}">
                <a16:creationId xmlns:a16="http://schemas.microsoft.com/office/drawing/2014/main" id="{2B206591-C68A-4EF7-9FF2-F8E1B34EAC05}"/>
              </a:ext>
            </a:extLst>
          </p:cNvPr>
          <p:cNvSpPr txBox="1"/>
          <p:nvPr/>
        </p:nvSpPr>
        <p:spPr>
          <a:xfrm>
            <a:off x="750972" y="6025018"/>
            <a:ext cx="10891528" cy="46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코로나가 본격적으로 유행하기 시작한 20년 2월부터 지하철 이용량이 급감했음을 알 수 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2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전처리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7AA2A-A276-4650-9505-E37B64A19905}"/>
              </a:ext>
            </a:extLst>
          </p:cNvPr>
          <p:cNvSpPr txBox="1"/>
          <p:nvPr/>
        </p:nvSpPr>
        <p:spPr>
          <a:xfrm>
            <a:off x="808528" y="1225513"/>
            <a:ext cx="6104020" cy="1669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데이터 기간 조정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altLang="ko-KR" dirty="0"/>
              <a:t>18~21</a:t>
            </a:r>
            <a:r>
              <a:rPr lang="ko-KR" altLang="en-US" dirty="0"/>
              <a:t>년 상</a:t>
            </a:r>
            <a:r>
              <a:rPr lang="en-US" altLang="ko-KR" dirty="0"/>
              <a:t>/</a:t>
            </a:r>
            <a:r>
              <a:rPr lang="ko-KR" altLang="en-US" dirty="0"/>
              <a:t>하반기 데이터를 구별하는 컬럼 생성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승</a:t>
            </a:r>
            <a:r>
              <a:rPr lang="en-US" altLang="ko-KR" dirty="0"/>
              <a:t>/</a:t>
            </a:r>
            <a:r>
              <a:rPr lang="ko-KR" altLang="en-US" dirty="0"/>
              <a:t>하차를 구별해 데이터프레임 생성</a:t>
            </a:r>
          </a:p>
        </p:txBody>
      </p:sp>
      <p:pic>
        <p:nvPicPr>
          <p:cNvPr id="10" name="Google Shape;217;p33">
            <a:extLst>
              <a:ext uri="{FF2B5EF4-FFF2-40B4-BE49-F238E27FC236}">
                <a16:creationId xmlns:a16="http://schemas.microsoft.com/office/drawing/2014/main" id="{7D45A54D-B458-46D6-BABE-2559BF4602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12548" y="1637854"/>
            <a:ext cx="4470924" cy="309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9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D5DF61-ED6B-4238-9015-9245F68FC1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DA2FD2-0A9E-4550-AC70-1A06C7F8F418}"/>
              </a:ext>
            </a:extLst>
          </p:cNvPr>
          <p:cNvCxnSpPr/>
          <p:nvPr/>
        </p:nvCxnSpPr>
        <p:spPr>
          <a:xfrm>
            <a:off x="0" y="1122947"/>
            <a:ext cx="6096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A0CF5D-0A5E-46CF-8F7E-B34A1541D1A4}"/>
              </a:ext>
            </a:extLst>
          </p:cNvPr>
          <p:cNvSpPr txBox="1"/>
          <p:nvPr/>
        </p:nvSpPr>
        <p:spPr>
          <a:xfrm>
            <a:off x="272716" y="29986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/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C30B2-0FC8-44E2-B242-887E4C30E5A7}"/>
              </a:ext>
            </a:extLst>
          </p:cNvPr>
          <p:cNvSpPr txBox="1"/>
          <p:nvPr/>
        </p:nvSpPr>
        <p:spPr>
          <a:xfrm>
            <a:off x="1137856" y="1886162"/>
            <a:ext cx="34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194A8-34A1-416B-B4F8-9A8866A774EC}"/>
              </a:ext>
            </a:extLst>
          </p:cNvPr>
          <p:cNvSpPr txBox="1"/>
          <p:nvPr/>
        </p:nvSpPr>
        <p:spPr>
          <a:xfrm>
            <a:off x="1702603" y="19784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분석 주제 및 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C998C-F3DD-4EC4-A853-6BCD2545A684}"/>
              </a:ext>
            </a:extLst>
          </p:cNvPr>
          <p:cNvSpPr txBox="1"/>
          <p:nvPr/>
        </p:nvSpPr>
        <p:spPr>
          <a:xfrm>
            <a:off x="1086560" y="3069267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7144D-4B2F-4A42-8B5E-17B102B3A51F}"/>
              </a:ext>
            </a:extLst>
          </p:cNvPr>
          <p:cNvSpPr txBox="1"/>
          <p:nvPr/>
        </p:nvSpPr>
        <p:spPr>
          <a:xfrm>
            <a:off x="1702603" y="3161599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데이터 수집 방법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57404-2371-4F64-8206-E4D2E2F828B8}"/>
              </a:ext>
            </a:extLst>
          </p:cNvPr>
          <p:cNvSpPr txBox="1"/>
          <p:nvPr/>
        </p:nvSpPr>
        <p:spPr>
          <a:xfrm>
            <a:off x="1088965" y="4252372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418D2-4A7F-4E3D-8575-C149B280FA2A}"/>
              </a:ext>
            </a:extLst>
          </p:cNvPr>
          <p:cNvSpPr txBox="1"/>
          <p:nvPr/>
        </p:nvSpPr>
        <p:spPr>
          <a:xfrm>
            <a:off x="1702603" y="4344704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분석 프로세스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46671-1CC6-4779-A6FE-D9759348726F}"/>
              </a:ext>
            </a:extLst>
          </p:cNvPr>
          <p:cNvSpPr txBox="1"/>
          <p:nvPr/>
        </p:nvSpPr>
        <p:spPr>
          <a:xfrm>
            <a:off x="1076141" y="5435477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021FB-5543-4FF0-BE29-4403201C1D28}"/>
              </a:ext>
            </a:extLst>
          </p:cNvPr>
          <p:cNvSpPr txBox="1"/>
          <p:nvPr/>
        </p:nvSpPr>
        <p:spPr>
          <a:xfrm>
            <a:off x="1702603" y="5527809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분석 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1CF176-384E-4184-B752-8A39A964F619}"/>
              </a:ext>
            </a:extLst>
          </p:cNvPr>
          <p:cNvSpPr txBox="1"/>
          <p:nvPr/>
        </p:nvSpPr>
        <p:spPr>
          <a:xfrm>
            <a:off x="9953890" y="6575907"/>
            <a:ext cx="22349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72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 탐색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Google Shape;226;p34">
            <a:extLst>
              <a:ext uri="{FF2B5EF4-FFF2-40B4-BE49-F238E27FC236}">
                <a16:creationId xmlns:a16="http://schemas.microsoft.com/office/drawing/2014/main" id="{8F6D5857-5B54-49A8-B2A3-1C5888B9D7C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592" y="2587984"/>
            <a:ext cx="3606282" cy="350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8" y="1225513"/>
            <a:ext cx="6104020" cy="1115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연도마다 상</a:t>
            </a:r>
            <a:r>
              <a:rPr lang="en-US" altLang="ko-KR" dirty="0"/>
              <a:t>/</a:t>
            </a:r>
            <a:r>
              <a:rPr lang="ko-KR" altLang="en-US" dirty="0"/>
              <a:t>하반기로 나누어 많이 이용하는</a:t>
            </a:r>
            <a:endParaRPr lang="en-US" altLang="ko-KR" dirty="0"/>
          </a:p>
          <a:p>
            <a:pPr marL="1143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ko-KR" altLang="en-US" dirty="0"/>
              <a:t>      지하철역 </a:t>
            </a:r>
            <a:r>
              <a:rPr lang="en-US" altLang="ko-KR" dirty="0"/>
              <a:t>TOP10 </a:t>
            </a:r>
            <a:r>
              <a:rPr lang="ko-KR" altLang="en-US" dirty="0"/>
              <a:t>추출</a:t>
            </a:r>
          </a:p>
        </p:txBody>
      </p:sp>
      <p:pic>
        <p:nvPicPr>
          <p:cNvPr id="14" name="Google Shape;224;p34">
            <a:extLst>
              <a:ext uri="{FF2B5EF4-FFF2-40B4-BE49-F238E27FC236}">
                <a16:creationId xmlns:a16="http://schemas.microsoft.com/office/drawing/2014/main" id="{B6906734-AB56-41BB-8889-388FB376A8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624" y="2587984"/>
            <a:ext cx="3616475" cy="350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27;p34">
            <a:extLst>
              <a:ext uri="{FF2B5EF4-FFF2-40B4-BE49-F238E27FC236}">
                <a16:creationId xmlns:a16="http://schemas.microsoft.com/office/drawing/2014/main" id="{AA237737-CA0B-4536-8F8B-0D3C300F710E}"/>
              </a:ext>
            </a:extLst>
          </p:cNvPr>
          <p:cNvSpPr txBox="1"/>
          <p:nvPr/>
        </p:nvSpPr>
        <p:spPr>
          <a:xfrm>
            <a:off x="4520864" y="5177533"/>
            <a:ext cx="19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승차기준 이용량 TOP10</a:t>
            </a:r>
            <a:endParaRPr/>
          </a:p>
        </p:txBody>
      </p:sp>
      <p:sp>
        <p:nvSpPr>
          <p:cNvPr id="16" name="Google Shape;225;p34">
            <a:extLst>
              <a:ext uri="{FF2B5EF4-FFF2-40B4-BE49-F238E27FC236}">
                <a16:creationId xmlns:a16="http://schemas.microsoft.com/office/drawing/2014/main" id="{0FCF7FA0-7026-4B5F-A1DD-E8289734D354}"/>
              </a:ext>
            </a:extLst>
          </p:cNvPr>
          <p:cNvSpPr txBox="1"/>
          <p:nvPr/>
        </p:nvSpPr>
        <p:spPr>
          <a:xfrm>
            <a:off x="10284708" y="5177533"/>
            <a:ext cx="19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하차기준 이용량 TOP10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76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시각화 및 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8" y="1225513"/>
            <a:ext cx="4870378" cy="4439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전체적인 </a:t>
            </a:r>
            <a:r>
              <a:rPr lang="ko-KR" altLang="en-US" dirty="0" err="1"/>
              <a:t>이용량</a:t>
            </a:r>
            <a:r>
              <a:rPr lang="ko-KR" altLang="en-US" dirty="0"/>
              <a:t> 감소</a:t>
            </a:r>
            <a:r>
              <a:rPr lang="en-US" altLang="ko-KR" dirty="0"/>
              <a:t>, </a:t>
            </a:r>
            <a:r>
              <a:rPr lang="ko-KR" altLang="en-US" dirty="0"/>
              <a:t>자주 이용하는 역들은 비슷한 분포를 보임</a:t>
            </a:r>
            <a:endParaRPr lang="en-US" altLang="ko-KR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주목할 점은 </a:t>
            </a:r>
            <a:r>
              <a:rPr lang="en-US" altLang="ko-KR" dirty="0"/>
              <a:t>20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코로나</a:t>
            </a:r>
            <a:r>
              <a:rPr lang="en-US" altLang="ko-KR" dirty="0"/>
              <a:t>)</a:t>
            </a:r>
            <a:r>
              <a:rPr lang="ko-KR" altLang="en-US" dirty="0"/>
              <a:t>부터 서울역</a:t>
            </a:r>
            <a:r>
              <a:rPr lang="en-US" altLang="ko-KR" dirty="0"/>
              <a:t>, </a:t>
            </a:r>
            <a:r>
              <a:rPr lang="ko-KR" altLang="en-US" dirty="0"/>
              <a:t>고속터미널</a:t>
            </a:r>
            <a:r>
              <a:rPr lang="en-US" altLang="ko-KR" dirty="0"/>
              <a:t>, </a:t>
            </a:r>
            <a:r>
              <a:rPr lang="ko-KR" altLang="en-US" dirty="0"/>
              <a:t>영등포가 </a:t>
            </a:r>
            <a:r>
              <a:rPr lang="en-US" altLang="ko-KR" dirty="0"/>
              <a:t>TOP10</a:t>
            </a:r>
            <a:r>
              <a:rPr lang="ko-KR" altLang="en-US" dirty="0"/>
              <a:t>에서 사라지고 </a:t>
            </a:r>
            <a:r>
              <a:rPr lang="en-US" altLang="ko-KR" dirty="0"/>
              <a:t>2</a:t>
            </a:r>
            <a:r>
              <a:rPr lang="ko-KR" altLang="en-US" dirty="0"/>
              <a:t>호선 역들이 등장하였다</a:t>
            </a:r>
            <a:r>
              <a:rPr lang="en-US" altLang="ko-KR" dirty="0"/>
              <a:t>.</a:t>
            </a:r>
          </a:p>
          <a:p>
            <a:pPr marL="114300">
              <a:lnSpc>
                <a:spcPct val="200000"/>
              </a:lnSpc>
              <a:buSzPts val="1800"/>
            </a:pPr>
            <a:r>
              <a:rPr lang="en-US" altLang="ko-KR" dirty="0"/>
              <a:t>     </a:t>
            </a:r>
            <a:r>
              <a:rPr lang="ko-KR" altLang="en-US" sz="1800" b="1" i="1" dirty="0">
                <a:solidFill>
                  <a:srgbClr val="3535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➡️ </a:t>
            </a:r>
            <a:r>
              <a:rPr lang="en-US" altLang="ko-KR" sz="1800" b="1" i="1" dirty="0">
                <a:solidFill>
                  <a:srgbClr val="3535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2020</a:t>
            </a:r>
            <a:r>
              <a:rPr lang="ko-KR" altLang="en-US" sz="1800" b="1" i="1" dirty="0">
                <a:solidFill>
                  <a:srgbClr val="3535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년 이후로는 코로나 여파로 직장인  이 자주 이용하</a:t>
            </a:r>
            <a:r>
              <a:rPr lang="ko-KR" altLang="en-US" b="1" i="1" dirty="0">
                <a:solidFill>
                  <a:srgbClr val="353535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는 역의 순위가 높아진 것이 아닐까</a:t>
            </a:r>
            <a:r>
              <a:rPr lang="en-US" altLang="ko-KR" b="1" i="1" dirty="0">
                <a:solidFill>
                  <a:srgbClr val="353535"/>
                </a:solidFill>
                <a:highlight>
                  <a:srgbClr val="FFFFFF"/>
                </a:highlight>
                <a:latin typeface="Roboto"/>
                <a:ea typeface="Roboto"/>
                <a:sym typeface="Roboto"/>
              </a:rPr>
              <a:t>?</a:t>
            </a:r>
            <a:endParaRPr lang="ko-KR" altLang="en-US" dirty="0"/>
          </a:p>
        </p:txBody>
      </p:sp>
      <p:pic>
        <p:nvPicPr>
          <p:cNvPr id="12" name="Google Shape;234;p35">
            <a:extLst>
              <a:ext uri="{FF2B5EF4-FFF2-40B4-BE49-F238E27FC236}">
                <a16:creationId xmlns:a16="http://schemas.microsoft.com/office/drawing/2014/main" id="{A5880456-1F7E-444F-A8BB-623B8F0287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761"/>
          <a:stretch/>
        </p:blipFill>
        <p:spPr>
          <a:xfrm>
            <a:off x="5742830" y="669407"/>
            <a:ext cx="5971379" cy="316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35;p35">
            <a:extLst>
              <a:ext uri="{FF2B5EF4-FFF2-40B4-BE49-F238E27FC236}">
                <a16:creationId xmlns:a16="http://schemas.microsoft.com/office/drawing/2014/main" id="{5DA6A7E0-62F6-4EF1-A7AD-AAFFA4CAF1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445"/>
          <a:stretch/>
        </p:blipFill>
        <p:spPr>
          <a:xfrm>
            <a:off x="5769352" y="3510938"/>
            <a:ext cx="5944857" cy="2976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6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시각화 및 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7" y="1225513"/>
            <a:ext cx="10693661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lnSpc>
                <a:spcPct val="200000"/>
              </a:lnSpc>
              <a:buSzPts val="1800"/>
              <a:buFontTx/>
              <a:buChar char="-"/>
            </a:pPr>
            <a:r>
              <a:rPr lang="ko-KR" altLang="en-US" dirty="0"/>
              <a:t>시각화 결과를 보면</a:t>
            </a:r>
            <a:r>
              <a:rPr lang="en-US" altLang="ko-KR" dirty="0"/>
              <a:t>, 2</a:t>
            </a:r>
            <a:r>
              <a:rPr lang="ko-KR" altLang="en-US" dirty="0"/>
              <a:t>호선은 </a:t>
            </a:r>
            <a:r>
              <a:rPr lang="en-US" altLang="ko-KR" dirty="0"/>
              <a:t>08-09</a:t>
            </a:r>
            <a:r>
              <a:rPr lang="ko-KR" altLang="en-US" dirty="0"/>
              <a:t>시</a:t>
            </a:r>
            <a:r>
              <a:rPr lang="en-US" altLang="ko-KR" dirty="0"/>
              <a:t>, 18-19</a:t>
            </a:r>
            <a:r>
              <a:rPr lang="ko-KR" altLang="en-US" dirty="0"/>
              <a:t>시에 가장 많이 이용한다</a:t>
            </a:r>
            <a:r>
              <a:rPr lang="en-US" altLang="ko-KR" dirty="0"/>
              <a:t>. </a:t>
            </a:r>
            <a:r>
              <a:rPr lang="ko-KR" altLang="en-US" dirty="0"/>
              <a:t>따라서 코로나 이후에 </a:t>
            </a:r>
            <a:r>
              <a:rPr lang="en-US" altLang="ko-KR" dirty="0"/>
              <a:t>2</a:t>
            </a:r>
            <a:r>
              <a:rPr lang="ko-KR" altLang="en-US" dirty="0"/>
              <a:t>호선이 가장 많이 이용한 역 </a:t>
            </a:r>
            <a:r>
              <a:rPr lang="en-US" altLang="ko-KR" dirty="0"/>
              <a:t>TOP10</a:t>
            </a:r>
            <a:r>
              <a:rPr lang="ko-KR" altLang="en-US" dirty="0"/>
              <a:t>을 장악한 것은 출퇴근용으로 사용되고 있기 때문이다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ko-KR" altLang="en-US" dirty="0"/>
          </a:p>
        </p:txBody>
      </p:sp>
      <p:pic>
        <p:nvPicPr>
          <p:cNvPr id="10" name="Google Shape;242;p36">
            <a:extLst>
              <a:ext uri="{FF2B5EF4-FFF2-40B4-BE49-F238E27FC236}">
                <a16:creationId xmlns:a16="http://schemas.microsoft.com/office/drawing/2014/main" id="{BB68115D-8F28-48FE-B87C-D9D06ED8C3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591" y="2420112"/>
            <a:ext cx="10465881" cy="4044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36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시각화 및 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7" y="1225513"/>
            <a:ext cx="10693661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대학가 주변 지하철역 이용률 분석</a:t>
            </a:r>
          </a:p>
        </p:txBody>
      </p:sp>
      <p:pic>
        <p:nvPicPr>
          <p:cNvPr id="9" name="Google Shape;249;p37">
            <a:extLst>
              <a:ext uri="{FF2B5EF4-FFF2-40B4-BE49-F238E27FC236}">
                <a16:creationId xmlns:a16="http://schemas.microsoft.com/office/drawing/2014/main" id="{E6BD959F-0C8B-4E31-9775-A1F8425BA3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592" y="2428875"/>
            <a:ext cx="5178408" cy="345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52;p37">
            <a:extLst>
              <a:ext uri="{FF2B5EF4-FFF2-40B4-BE49-F238E27FC236}">
                <a16:creationId xmlns:a16="http://schemas.microsoft.com/office/drawing/2014/main" id="{E14ECC2E-2F8B-4A67-9997-3266BD8273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264" y="2537159"/>
            <a:ext cx="4616935" cy="3342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50;p37">
            <a:extLst>
              <a:ext uri="{FF2B5EF4-FFF2-40B4-BE49-F238E27FC236}">
                <a16:creationId xmlns:a16="http://schemas.microsoft.com/office/drawing/2014/main" id="{67445D90-FDED-4642-AC49-88A466CE6E71}"/>
              </a:ext>
            </a:extLst>
          </p:cNvPr>
          <p:cNvSpPr txBox="1"/>
          <p:nvPr/>
        </p:nvSpPr>
        <p:spPr>
          <a:xfrm>
            <a:off x="1603260" y="6121314"/>
            <a:ext cx="32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대학가 주변 지하철역</a:t>
            </a:r>
            <a:endParaRPr dirty="0"/>
          </a:p>
        </p:txBody>
      </p:sp>
      <p:sp>
        <p:nvSpPr>
          <p:cNvPr id="14" name="Google Shape;251;p37">
            <a:extLst>
              <a:ext uri="{FF2B5EF4-FFF2-40B4-BE49-F238E27FC236}">
                <a16:creationId xmlns:a16="http://schemas.microsoft.com/office/drawing/2014/main" id="{F2CC8CAE-4F43-4D16-B2C1-AF2DCA7CDF4C}"/>
              </a:ext>
            </a:extLst>
          </p:cNvPr>
          <p:cNvSpPr txBox="1"/>
          <p:nvPr/>
        </p:nvSpPr>
        <p:spPr>
          <a:xfrm>
            <a:off x="7683431" y="6121314"/>
            <a:ext cx="32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이외 지하철역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65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시각화 및 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7" y="1225513"/>
            <a:ext cx="10693661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대학가 주변 지하철역 이용률 분석</a:t>
            </a:r>
          </a:p>
        </p:txBody>
      </p:sp>
      <p:pic>
        <p:nvPicPr>
          <p:cNvPr id="15" name="Google Shape;259;p38">
            <a:extLst>
              <a:ext uri="{FF2B5EF4-FFF2-40B4-BE49-F238E27FC236}">
                <a16:creationId xmlns:a16="http://schemas.microsoft.com/office/drawing/2014/main" id="{2D9A7DCA-02AD-430D-82E9-36DC087B9C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3959" y="2030605"/>
            <a:ext cx="7191745" cy="36018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60;p38">
            <a:extLst>
              <a:ext uri="{FF2B5EF4-FFF2-40B4-BE49-F238E27FC236}">
                <a16:creationId xmlns:a16="http://schemas.microsoft.com/office/drawing/2014/main" id="{53C9DA47-7CD8-4CDA-9715-97A37502C076}"/>
              </a:ext>
            </a:extLst>
          </p:cNvPr>
          <p:cNvSpPr txBox="1"/>
          <p:nvPr/>
        </p:nvSpPr>
        <p:spPr>
          <a:xfrm>
            <a:off x="3243810" y="5634195"/>
            <a:ext cx="832422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대학가 주변에 위치한 역들이 코로나 영향을 많이 받아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이용 승객 수 감소율이 더 큰 것을 확인할 수 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69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77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월별 확진자 수에 따른 지하철 이용량 분석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전처리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7AA2A-A276-4650-9505-E37B64A19905}"/>
              </a:ext>
            </a:extLst>
          </p:cNvPr>
          <p:cNvSpPr txBox="1"/>
          <p:nvPr/>
        </p:nvSpPr>
        <p:spPr>
          <a:xfrm>
            <a:off x="808527" y="1225513"/>
            <a:ext cx="8544019" cy="205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열 정리 </a:t>
            </a:r>
            <a:r>
              <a:rPr lang="en-US" altLang="ko-KR" dirty="0"/>
              <a:t>: </a:t>
            </a:r>
            <a:r>
              <a:rPr lang="ko-KR" altLang="en-US" dirty="0"/>
              <a:t>열 이름 변경 및 </a:t>
            </a:r>
            <a:r>
              <a:rPr lang="ko-KR" altLang="en-US" dirty="0" err="1"/>
              <a:t>필요없는</a:t>
            </a:r>
            <a:r>
              <a:rPr lang="ko-KR" altLang="en-US" dirty="0"/>
              <a:t> 열 삭제</a:t>
            </a:r>
          </a:p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데이터 통일화 </a:t>
            </a:r>
            <a:r>
              <a:rPr lang="en-US" altLang="ko-KR" dirty="0"/>
              <a:t>: </a:t>
            </a:r>
            <a:r>
              <a:rPr lang="ko-KR" altLang="en-US" dirty="0"/>
              <a:t>지하철 데이터와 코로나 </a:t>
            </a:r>
            <a:r>
              <a:rPr lang="ko-KR" altLang="en-US" dirty="0" err="1"/>
              <a:t>확진자</a:t>
            </a:r>
            <a:r>
              <a:rPr lang="ko-KR" altLang="en-US" dirty="0"/>
              <a:t> 데이터 형식 통일 </a:t>
            </a:r>
            <a:r>
              <a:rPr lang="en-US" altLang="ko-KR" dirty="0"/>
              <a:t>(</a:t>
            </a:r>
            <a:r>
              <a:rPr lang="ko-KR" altLang="en-US" dirty="0"/>
              <a:t>시간 칼럼</a:t>
            </a:r>
            <a:r>
              <a:rPr lang="en-US" altLang="ko-KR" dirty="0"/>
              <a:t>)</a:t>
            </a:r>
          </a:p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데이터 기간 조정 </a:t>
            </a:r>
            <a:r>
              <a:rPr lang="en-US" altLang="ko-KR" dirty="0"/>
              <a:t>: 18</a:t>
            </a:r>
            <a:r>
              <a:rPr lang="ko-KR" altLang="en-US" dirty="0"/>
              <a:t>년 </a:t>
            </a:r>
            <a:r>
              <a:rPr lang="en-US" altLang="ko-KR" dirty="0"/>
              <a:t>~ 21</a:t>
            </a:r>
            <a:r>
              <a:rPr lang="ko-KR" altLang="en-US" dirty="0"/>
              <a:t>년 사이의 데이터 추출</a:t>
            </a:r>
          </a:p>
        </p:txBody>
      </p:sp>
    </p:spTree>
    <p:extLst>
      <p:ext uri="{BB962C8B-B14F-4D97-AF65-F5344CB8AC3E}">
        <p14:creationId xmlns:p14="http://schemas.microsoft.com/office/powerpoint/2010/main" val="379020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77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월별 확진자 수에 따른 지하철 이용량 분석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 탐색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8" y="1225513"/>
            <a:ext cx="9185704" cy="56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기간별 증감률 계산하기 </a:t>
            </a:r>
            <a:r>
              <a:rPr lang="en-US" altLang="ko-KR" dirty="0"/>
              <a:t>(</a:t>
            </a:r>
            <a:r>
              <a:rPr lang="ko-KR" altLang="en-US" dirty="0"/>
              <a:t>증감률 </a:t>
            </a:r>
            <a:r>
              <a:rPr lang="en-US" altLang="ko-KR" dirty="0"/>
              <a:t>= </a:t>
            </a:r>
            <a:r>
              <a:rPr lang="ko-KR" altLang="en-US" dirty="0"/>
              <a:t>증가</a:t>
            </a:r>
            <a:r>
              <a:rPr lang="en-US" altLang="ko-KR" dirty="0"/>
              <a:t>, </a:t>
            </a:r>
            <a:r>
              <a:rPr lang="ko-KR" altLang="en-US" dirty="0"/>
              <a:t>감소한 수치 </a:t>
            </a:r>
            <a:r>
              <a:rPr lang="en-US" altLang="ko-KR" dirty="0"/>
              <a:t>/ </a:t>
            </a:r>
            <a:r>
              <a:rPr lang="ko-KR" altLang="en-US" dirty="0"/>
              <a:t>비교하려는 수치 </a:t>
            </a:r>
            <a:r>
              <a:rPr lang="en-US" altLang="ko-KR" dirty="0"/>
              <a:t>* 100)</a:t>
            </a:r>
            <a:endParaRPr lang="ko-KR" altLang="en-US" dirty="0"/>
          </a:p>
        </p:txBody>
      </p:sp>
      <p:pic>
        <p:nvPicPr>
          <p:cNvPr id="12" name="Google Shape;273;p40">
            <a:extLst>
              <a:ext uri="{FF2B5EF4-FFF2-40B4-BE49-F238E27FC236}">
                <a16:creationId xmlns:a16="http://schemas.microsoft.com/office/drawing/2014/main" id="{849715AC-B4EE-4298-8B06-129B08580D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2392" y="2175040"/>
            <a:ext cx="8114113" cy="32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4;p40">
            <a:extLst>
              <a:ext uri="{FF2B5EF4-FFF2-40B4-BE49-F238E27FC236}">
                <a16:creationId xmlns:a16="http://schemas.microsoft.com/office/drawing/2014/main" id="{25A66431-B18E-4F88-9539-FE4487EF202C}"/>
              </a:ext>
            </a:extLst>
          </p:cNvPr>
          <p:cNvSpPr txBox="1"/>
          <p:nvPr/>
        </p:nvSpPr>
        <p:spPr>
          <a:xfrm>
            <a:off x="1413872" y="5479901"/>
            <a:ext cx="647884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20-2월을 기준으로 지하철 이용량이 어떻게 바뀌는지 계산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6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77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월별 확진자 수에 따른 지하철 이용량 분석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시각화 및 분석 결과</a:t>
            </a:r>
          </a:p>
        </p:txBody>
      </p:sp>
      <p:pic>
        <p:nvPicPr>
          <p:cNvPr id="9" name="Google Shape;281;p41">
            <a:extLst>
              <a:ext uri="{FF2B5EF4-FFF2-40B4-BE49-F238E27FC236}">
                <a16:creationId xmlns:a16="http://schemas.microsoft.com/office/drawing/2014/main" id="{04757987-0BEF-4255-9B89-2274E58C3D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642" y="1225513"/>
            <a:ext cx="10961512" cy="500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82;p41">
            <a:extLst>
              <a:ext uri="{FF2B5EF4-FFF2-40B4-BE49-F238E27FC236}">
                <a16:creationId xmlns:a16="http://schemas.microsoft.com/office/drawing/2014/main" id="{E31C61BD-7C6D-4F46-A14D-9F3F3F823A8F}"/>
              </a:ext>
            </a:extLst>
          </p:cNvPr>
          <p:cNvSpPr txBox="1"/>
          <p:nvPr/>
        </p:nvSpPr>
        <p:spPr>
          <a:xfrm>
            <a:off x="1493366" y="4387391"/>
            <a:ext cx="8608165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/>
              <a:t>코로나가 유행한 후, 코로나가 유행하기 전과 비교해서 지하철 이용량이 급감한 것은 사실이나,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dirty="0"/>
              <a:t>코로나 확진자 수 증가세와 지하철 이용량은 관계가 없음을 확인할 수 있다.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8AA816-E88C-4CF5-978E-6290540D88E8}"/>
              </a:ext>
            </a:extLst>
          </p:cNvPr>
          <p:cNvSpPr txBox="1"/>
          <p:nvPr/>
        </p:nvSpPr>
        <p:spPr>
          <a:xfrm>
            <a:off x="476509" y="6315296"/>
            <a:ext cx="736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 </a:t>
            </a:r>
            <a:r>
              <a:rPr lang="ko-KR" altLang="en-US" dirty="0"/>
              <a:t>바그래프 </a:t>
            </a:r>
            <a:r>
              <a:rPr lang="en-US" altLang="ko-KR" dirty="0"/>
              <a:t>: </a:t>
            </a:r>
            <a:r>
              <a:rPr lang="ko-KR" altLang="en-US" dirty="0"/>
              <a:t>코로나 </a:t>
            </a:r>
            <a:r>
              <a:rPr lang="ko-KR" altLang="en-US" dirty="0" err="1"/>
              <a:t>확진자</a:t>
            </a:r>
            <a:r>
              <a:rPr lang="ko-KR" altLang="en-US" dirty="0"/>
              <a:t> 수</a:t>
            </a:r>
            <a:r>
              <a:rPr lang="en-US" altLang="ko-KR" dirty="0"/>
              <a:t>, </a:t>
            </a:r>
            <a:r>
              <a:rPr lang="ko-KR" altLang="en-US" dirty="0"/>
              <a:t>꺾은선그래프 </a:t>
            </a:r>
            <a:r>
              <a:rPr lang="en-US" altLang="ko-KR" dirty="0"/>
              <a:t>: </a:t>
            </a:r>
            <a:r>
              <a:rPr lang="ko-KR" altLang="en-US" dirty="0"/>
              <a:t>지하철 </a:t>
            </a:r>
            <a:r>
              <a:rPr lang="ko-KR" altLang="en-US" dirty="0" err="1"/>
              <a:t>이용량</a:t>
            </a:r>
            <a:r>
              <a:rPr lang="ko-KR" altLang="en-US" dirty="0"/>
              <a:t> 증감률 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7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999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거리두기 단계에 따른 코로나 </a:t>
            </a:r>
            <a:r>
              <a:rPr lang="ko-KR" altLang="en-US" sz="3200" spc="-300" dirty="0" err="1"/>
              <a:t>확진자</a:t>
            </a:r>
            <a:r>
              <a:rPr lang="ko-KR" altLang="en-US" sz="3200" spc="-300" dirty="0"/>
              <a:t> 수 데이터 분석과 시각화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Google Shape;287;p42">
            <a:extLst>
              <a:ext uri="{FF2B5EF4-FFF2-40B4-BE49-F238E27FC236}">
                <a16:creationId xmlns:a16="http://schemas.microsoft.com/office/drawing/2014/main" id="{C66C3F00-356C-4EC5-B99C-56C6EB3AA3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9765" y="3052237"/>
            <a:ext cx="3793998" cy="27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89;p42">
            <a:extLst>
              <a:ext uri="{FF2B5EF4-FFF2-40B4-BE49-F238E27FC236}">
                <a16:creationId xmlns:a16="http://schemas.microsoft.com/office/drawing/2014/main" id="{1E4B28BA-B492-4966-BC30-CCA9B877394A}"/>
              </a:ext>
            </a:extLst>
          </p:cNvPr>
          <p:cNvSpPr/>
          <p:nvPr/>
        </p:nvSpPr>
        <p:spPr>
          <a:xfrm>
            <a:off x="6148682" y="3257225"/>
            <a:ext cx="504950" cy="5228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291;p42">
            <a:extLst>
              <a:ext uri="{FF2B5EF4-FFF2-40B4-BE49-F238E27FC236}">
                <a16:creationId xmlns:a16="http://schemas.microsoft.com/office/drawing/2014/main" id="{45C838A9-EFE2-4A82-B353-CF41BB4986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181"/>
          <a:stretch/>
        </p:blipFill>
        <p:spPr>
          <a:xfrm>
            <a:off x="7003632" y="1867327"/>
            <a:ext cx="4583522" cy="330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94;p42">
            <a:extLst>
              <a:ext uri="{FF2B5EF4-FFF2-40B4-BE49-F238E27FC236}">
                <a16:creationId xmlns:a16="http://schemas.microsoft.com/office/drawing/2014/main" id="{0A51CFC9-32B5-4F8F-8E55-C57F55981B1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669"/>
          <a:stretch/>
        </p:blipFill>
        <p:spPr>
          <a:xfrm>
            <a:off x="604846" y="1253587"/>
            <a:ext cx="3793994" cy="289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96;p42">
            <a:extLst>
              <a:ext uri="{FF2B5EF4-FFF2-40B4-BE49-F238E27FC236}">
                <a16:creationId xmlns:a16="http://schemas.microsoft.com/office/drawing/2014/main" id="{AA508628-AC31-4601-8B50-63AC74A6BA1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314" y="2071923"/>
            <a:ext cx="357210" cy="289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ACCBDE-82EC-43B0-B150-CC6B0233364B}"/>
              </a:ext>
            </a:extLst>
          </p:cNvPr>
          <p:cNvSpPr txBox="1"/>
          <p:nvPr/>
        </p:nvSpPr>
        <p:spPr>
          <a:xfrm>
            <a:off x="464072" y="5912431"/>
            <a:ext cx="10592483" cy="70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ko-KR" altLang="en-US" sz="1800" dirty="0"/>
              <a:t>서울시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수 전체 합계를 통해 </a:t>
            </a:r>
            <a:r>
              <a:rPr lang="en-US" altLang="ko-KR" sz="1800" dirty="0"/>
              <a:t>2020</a:t>
            </a:r>
            <a:r>
              <a:rPr lang="ko-KR" altLang="en-US" sz="1800" dirty="0"/>
              <a:t>년과 </a:t>
            </a:r>
            <a:r>
              <a:rPr lang="en-US" altLang="ko-KR" sz="1800" dirty="0"/>
              <a:t>2021</a:t>
            </a:r>
            <a:r>
              <a:rPr lang="ko-KR" altLang="en-US" sz="1800" dirty="0"/>
              <a:t>년의 그래프를 만들고 </a:t>
            </a:r>
            <a:r>
              <a:rPr lang="en-US" altLang="ko-KR" sz="1800" dirty="0"/>
              <a:t>2020</a:t>
            </a:r>
            <a:r>
              <a:rPr lang="ko-KR" altLang="en-US" sz="1800" dirty="0"/>
              <a:t>년과 </a:t>
            </a:r>
            <a:r>
              <a:rPr lang="en-US" altLang="ko-KR" sz="1800" dirty="0"/>
              <a:t>2021</a:t>
            </a:r>
            <a:r>
              <a:rPr lang="ko-KR" altLang="en-US" sz="1800" dirty="0"/>
              <a:t>년 그래프를 합치기 위해 이름을 통일해서</a:t>
            </a:r>
            <a:r>
              <a:rPr lang="en-US" altLang="ko-KR" sz="1800" dirty="0"/>
              <a:t>(ex. 1</a:t>
            </a:r>
            <a:r>
              <a:rPr lang="ko-KR" altLang="en-US" sz="1800" dirty="0"/>
              <a:t>월</a:t>
            </a:r>
            <a:r>
              <a:rPr lang="en-US" altLang="ko-KR" sz="1800" dirty="0"/>
              <a:t>, 2</a:t>
            </a:r>
            <a:r>
              <a:rPr lang="ko-KR" altLang="en-US" sz="1800" dirty="0"/>
              <a:t>월</a:t>
            </a:r>
            <a:r>
              <a:rPr lang="en-US" altLang="ko-KR" sz="1800" dirty="0"/>
              <a:t>..) </a:t>
            </a:r>
            <a:r>
              <a:rPr lang="ko-KR" altLang="en-US" sz="1800" dirty="0"/>
              <a:t>하나의 그래프로 만듦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7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999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거리두기 단계에 따른 코로나 </a:t>
            </a:r>
            <a:r>
              <a:rPr lang="ko-KR" altLang="en-US" sz="3200" spc="-300" dirty="0" err="1"/>
              <a:t>확진자</a:t>
            </a:r>
            <a:r>
              <a:rPr lang="ko-KR" altLang="en-US" sz="3200" spc="-300" dirty="0"/>
              <a:t> 수 데이터 분석과 시각화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304;p43">
            <a:extLst>
              <a:ext uri="{FF2B5EF4-FFF2-40B4-BE49-F238E27FC236}">
                <a16:creationId xmlns:a16="http://schemas.microsoft.com/office/drawing/2014/main" id="{3E550A2B-814A-420B-8CA6-5A5E7B47C9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592" y="1711590"/>
            <a:ext cx="3223087" cy="310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05;p43">
            <a:extLst>
              <a:ext uri="{FF2B5EF4-FFF2-40B4-BE49-F238E27FC236}">
                <a16:creationId xmlns:a16="http://schemas.microsoft.com/office/drawing/2014/main" id="{AEB3EAD6-095C-40F9-A177-4D209A535E5A}"/>
              </a:ext>
            </a:extLst>
          </p:cNvPr>
          <p:cNvSpPr/>
          <p:nvPr/>
        </p:nvSpPr>
        <p:spPr>
          <a:xfrm>
            <a:off x="4604418" y="2844687"/>
            <a:ext cx="574200" cy="33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303;p43">
            <a:extLst>
              <a:ext uri="{FF2B5EF4-FFF2-40B4-BE49-F238E27FC236}">
                <a16:creationId xmlns:a16="http://schemas.microsoft.com/office/drawing/2014/main" id="{95D0C540-9B86-457B-88FD-ADA798AF6A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357" y="1578233"/>
            <a:ext cx="5632051" cy="3519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02;p43">
            <a:extLst>
              <a:ext uri="{FF2B5EF4-FFF2-40B4-BE49-F238E27FC236}">
                <a16:creationId xmlns:a16="http://schemas.microsoft.com/office/drawing/2014/main" id="{395E4CF3-7B96-4726-BF80-6D0E3969159B}"/>
              </a:ext>
            </a:extLst>
          </p:cNvPr>
          <p:cNvSpPr txBox="1">
            <a:spLocks/>
          </p:cNvSpPr>
          <p:nvPr/>
        </p:nvSpPr>
        <p:spPr>
          <a:xfrm>
            <a:off x="917591" y="5434850"/>
            <a:ext cx="8707671" cy="981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30200">
              <a:spcBef>
                <a:spcPts val="0"/>
              </a:spcBef>
              <a:buSzPts val="1600"/>
              <a:buFont typeface="Arial" panose="020B0604020202020204" pitchFamily="34" charset="0"/>
              <a:buChar char="-"/>
            </a:pPr>
            <a:r>
              <a:rPr lang="ko-KR" altLang="en-US" sz="1800" dirty="0"/>
              <a:t>거리두기 단계를 조사하고 텍스트를 추가</a:t>
            </a:r>
            <a:endParaRPr lang="en-US" altLang="ko-KR" sz="1800" dirty="0"/>
          </a:p>
          <a:p>
            <a:pPr marL="127000" indent="0">
              <a:spcBef>
                <a:spcPts val="0"/>
              </a:spcBef>
              <a:buSzPts val="1600"/>
              <a:buNone/>
            </a:pPr>
            <a:endParaRPr lang="ko-KR" altLang="en-US" sz="1800" dirty="0"/>
          </a:p>
          <a:p>
            <a:pPr marL="457200" indent="-330200">
              <a:spcBef>
                <a:spcPts val="0"/>
              </a:spcBef>
              <a:buSzPts val="1600"/>
              <a:buFont typeface="Arial" panose="020B0604020202020204" pitchFamily="34" charset="0"/>
              <a:buChar char="-"/>
            </a:pPr>
            <a:r>
              <a:rPr lang="ko-KR" altLang="en-US" sz="1800" dirty="0"/>
              <a:t>결론 </a:t>
            </a:r>
            <a:r>
              <a:rPr lang="en-US" altLang="ko-KR" sz="1800" dirty="0"/>
              <a:t>: </a:t>
            </a:r>
            <a:r>
              <a:rPr lang="ko-KR" altLang="en-US" sz="1800" dirty="0"/>
              <a:t>거리두기와 상관없이 </a:t>
            </a:r>
            <a:r>
              <a:rPr lang="ko-KR" altLang="en-US" sz="1800" dirty="0" err="1"/>
              <a:t>확진자의</a:t>
            </a:r>
            <a:r>
              <a:rPr lang="ko-KR" altLang="en-US" sz="1800" dirty="0"/>
              <a:t> 수는 증가한다</a:t>
            </a:r>
          </a:p>
          <a:p>
            <a:pPr marL="45720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649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27815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주제 및 목표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CB2EEA-B22F-4D4E-9106-B697D145DECF}"/>
              </a:ext>
            </a:extLst>
          </p:cNvPr>
          <p:cNvSpPr/>
          <p:nvPr/>
        </p:nvSpPr>
        <p:spPr>
          <a:xfrm>
            <a:off x="1401047" y="1365031"/>
            <a:ext cx="9389905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D2EA7D-C2CD-4D2A-A751-F4048A911497}"/>
              </a:ext>
            </a:extLst>
          </p:cNvPr>
          <p:cNvSpPr/>
          <p:nvPr/>
        </p:nvSpPr>
        <p:spPr>
          <a:xfrm>
            <a:off x="2011019" y="7133501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054D3-D37B-4300-8820-BA26E22422F2}"/>
              </a:ext>
            </a:extLst>
          </p:cNvPr>
          <p:cNvSpPr txBox="1"/>
          <p:nvPr/>
        </p:nvSpPr>
        <p:spPr>
          <a:xfrm>
            <a:off x="1590254" y="4497537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E113B-F23D-4317-AB2F-1759D5A11799}"/>
              </a:ext>
            </a:extLst>
          </p:cNvPr>
          <p:cNvSpPr txBox="1"/>
          <p:nvPr/>
        </p:nvSpPr>
        <p:spPr>
          <a:xfrm>
            <a:off x="1401047" y="1683793"/>
            <a:ext cx="932338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코로나 </a:t>
            </a:r>
            <a:r>
              <a:rPr lang="ko-KR" altLang="en-US" sz="2400" dirty="0" err="1"/>
              <a:t>확진자</a:t>
            </a:r>
            <a:r>
              <a:rPr lang="ko-KR" altLang="en-US" sz="2400" dirty="0"/>
              <a:t> 수 변화에 따른 서울시 지하철 </a:t>
            </a:r>
            <a:r>
              <a:rPr lang="ko-KR" altLang="en-US" sz="2400" dirty="0" err="1"/>
              <a:t>이용량</a:t>
            </a:r>
            <a:r>
              <a:rPr lang="ko-KR" altLang="en-US" sz="2400" dirty="0"/>
              <a:t> 관계가 있는가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F57F99-1E91-4A79-BDE4-AD10F4E856FD}"/>
              </a:ext>
            </a:extLst>
          </p:cNvPr>
          <p:cNvSpPr/>
          <p:nvPr/>
        </p:nvSpPr>
        <p:spPr>
          <a:xfrm>
            <a:off x="2011019" y="8453002"/>
            <a:ext cx="11684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B75D0C-623E-4837-80B7-00F33F26A500}"/>
              </a:ext>
            </a:extLst>
          </p:cNvPr>
          <p:cNvSpPr/>
          <p:nvPr/>
        </p:nvSpPr>
        <p:spPr>
          <a:xfrm>
            <a:off x="3420719" y="8453002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A1D81-B0D3-4734-B249-52F0DD1ABF53}"/>
              </a:ext>
            </a:extLst>
          </p:cNvPr>
          <p:cNvSpPr txBox="1"/>
          <p:nvPr/>
        </p:nvSpPr>
        <p:spPr>
          <a:xfrm>
            <a:off x="1748962" y="4422181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E4AF4-7759-4754-AB0B-F6BE417D5D92}"/>
              </a:ext>
            </a:extLst>
          </p:cNvPr>
          <p:cNvSpPr txBox="1"/>
          <p:nvPr/>
        </p:nvSpPr>
        <p:spPr>
          <a:xfrm>
            <a:off x="3054286" y="4436871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7859E38-BE64-44F7-BEEF-92AEC3D22E74}"/>
              </a:ext>
            </a:extLst>
          </p:cNvPr>
          <p:cNvSpPr/>
          <p:nvPr/>
        </p:nvSpPr>
        <p:spPr>
          <a:xfrm>
            <a:off x="4615693" y="2772285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2763B28-3E2D-4DB3-B10E-4BF6512C2827}"/>
              </a:ext>
            </a:extLst>
          </p:cNvPr>
          <p:cNvSpPr/>
          <p:nvPr/>
        </p:nvSpPr>
        <p:spPr>
          <a:xfrm>
            <a:off x="8313794" y="2772285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744B057-125C-421D-ABF2-D46028492ED5}"/>
              </a:ext>
            </a:extLst>
          </p:cNvPr>
          <p:cNvSpPr/>
          <p:nvPr/>
        </p:nvSpPr>
        <p:spPr>
          <a:xfrm>
            <a:off x="917592" y="2772285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래픽 27" descr="기침 단색으로 채워진">
            <a:extLst>
              <a:ext uri="{FF2B5EF4-FFF2-40B4-BE49-F238E27FC236}">
                <a16:creationId xmlns:a16="http://schemas.microsoft.com/office/drawing/2014/main" id="{B7D4C195-A543-4DD0-B8E8-AB2E656F3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6942" y="3319480"/>
            <a:ext cx="1738827" cy="1738827"/>
          </a:xfrm>
          <a:prstGeom prst="rect">
            <a:avLst/>
          </a:prstGeom>
        </p:spPr>
      </p:pic>
      <p:pic>
        <p:nvPicPr>
          <p:cNvPr id="29" name="그래픽 28" descr="마스크 쓴 얼굴 단색으로 채워진">
            <a:extLst>
              <a:ext uri="{FF2B5EF4-FFF2-40B4-BE49-F238E27FC236}">
                <a16:creationId xmlns:a16="http://schemas.microsoft.com/office/drawing/2014/main" id="{9382049E-2FFA-422F-90D4-1A77A7C26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3906" y="3354520"/>
            <a:ext cx="1703787" cy="1703787"/>
          </a:xfrm>
          <a:prstGeom prst="rect">
            <a:avLst/>
          </a:prstGeom>
        </p:spPr>
      </p:pic>
      <p:pic>
        <p:nvPicPr>
          <p:cNvPr id="30" name="그래픽 29" descr="세균 단색으로 채워진">
            <a:extLst>
              <a:ext uri="{FF2B5EF4-FFF2-40B4-BE49-F238E27FC236}">
                <a16:creationId xmlns:a16="http://schemas.microsoft.com/office/drawing/2014/main" id="{58450D20-0818-43C1-A247-6796E16F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2415" y="3401916"/>
            <a:ext cx="1656391" cy="165639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3E8481-A9CC-48E7-B31D-CE3FEBD34026}"/>
              </a:ext>
            </a:extLst>
          </p:cNvPr>
          <p:cNvSpPr txBox="1"/>
          <p:nvPr/>
        </p:nvSpPr>
        <p:spPr>
          <a:xfrm>
            <a:off x="859812" y="6229380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코로나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19  </a:t>
            </a:r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확진자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발생동향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088582-E4FE-4D86-BA48-35FB7A949645}"/>
              </a:ext>
            </a:extLst>
          </p:cNvPr>
          <p:cNvCxnSpPr/>
          <p:nvPr/>
        </p:nvCxnSpPr>
        <p:spPr>
          <a:xfrm>
            <a:off x="2212418" y="6000856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FDAC5A-0F3F-4262-B203-B258ED6552A7}"/>
              </a:ext>
            </a:extLst>
          </p:cNvPr>
          <p:cNvSpPr txBox="1"/>
          <p:nvPr/>
        </p:nvSpPr>
        <p:spPr>
          <a:xfrm>
            <a:off x="4439282" y="6229380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지하철  위치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이용량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데이터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896FDD2-851A-432C-B405-75A559FFFA2D}"/>
              </a:ext>
            </a:extLst>
          </p:cNvPr>
          <p:cNvCxnSpPr/>
          <p:nvPr/>
        </p:nvCxnSpPr>
        <p:spPr>
          <a:xfrm>
            <a:off x="5910518" y="6000856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D5C2C13-513B-4F52-919E-C632A4C6CF02}"/>
              </a:ext>
            </a:extLst>
          </p:cNvPr>
          <p:cNvSpPr txBox="1"/>
          <p:nvPr/>
        </p:nvSpPr>
        <p:spPr>
          <a:xfrm>
            <a:off x="8388254" y="6229380"/>
            <a:ext cx="299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고객의 소리 민원 데이터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D8F442C-5D36-49EE-BAE2-5D3FA7E17FC7}"/>
              </a:ext>
            </a:extLst>
          </p:cNvPr>
          <p:cNvCxnSpPr/>
          <p:nvPr/>
        </p:nvCxnSpPr>
        <p:spPr>
          <a:xfrm>
            <a:off x="9608618" y="6000856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91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999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거리두기 단계에 따른 코로나 </a:t>
            </a:r>
            <a:r>
              <a:rPr lang="ko-KR" altLang="en-US" sz="3200" spc="-300" dirty="0" err="1"/>
              <a:t>확진자</a:t>
            </a:r>
            <a:r>
              <a:rPr lang="ko-KR" altLang="en-US" sz="3200" spc="-300" dirty="0"/>
              <a:t> 수 데이터 분석과 시각화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524B1-F971-4A51-8B9E-7DBCF909A704}"/>
              </a:ext>
            </a:extLst>
          </p:cNvPr>
          <p:cNvSpPr txBox="1"/>
          <p:nvPr/>
        </p:nvSpPr>
        <p:spPr>
          <a:xfrm>
            <a:off x="778260" y="60816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통계 검정</a:t>
            </a:r>
          </a:p>
        </p:txBody>
      </p:sp>
      <p:sp>
        <p:nvSpPr>
          <p:cNvPr id="16" name="Google Shape;312;p44">
            <a:extLst>
              <a:ext uri="{FF2B5EF4-FFF2-40B4-BE49-F238E27FC236}">
                <a16:creationId xmlns:a16="http://schemas.microsoft.com/office/drawing/2014/main" id="{B7592C2B-E261-4528-85D9-201FB5A01A24}"/>
              </a:ext>
            </a:extLst>
          </p:cNvPr>
          <p:cNvSpPr txBox="1">
            <a:spLocks/>
          </p:cNvSpPr>
          <p:nvPr/>
        </p:nvSpPr>
        <p:spPr>
          <a:xfrm>
            <a:off x="778260" y="1192939"/>
            <a:ext cx="8520600" cy="3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buSzPts val="770"/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chemeClr val="dk1"/>
                </a:solidFill>
                <a:highlight>
                  <a:srgbClr val="FFFFFF"/>
                </a:highlight>
              </a:rPr>
              <a:t>&lt;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FFFFFF"/>
                </a:highlight>
              </a:rPr>
              <a:t>대응 표본 </a:t>
            </a:r>
            <a:r>
              <a:rPr lang="en-US" altLang="ko-KR" sz="1600" b="1" dirty="0">
                <a:solidFill>
                  <a:schemeClr val="dk1"/>
                </a:solidFill>
                <a:highlight>
                  <a:srgbClr val="FFFFFF"/>
                </a:highlight>
              </a:rPr>
              <a:t>t-test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FFFFFF"/>
                </a:highlight>
              </a:rPr>
              <a:t>란</a:t>
            </a:r>
            <a:r>
              <a:rPr lang="en-US" altLang="ko-KR" sz="1600" b="1" dirty="0">
                <a:solidFill>
                  <a:schemeClr val="dk1"/>
                </a:solidFill>
                <a:highlight>
                  <a:srgbClr val="FFFFFF"/>
                </a:highlight>
              </a:rPr>
              <a:t>?&gt;</a:t>
            </a:r>
            <a:endParaRPr lang="ko-KR" altLang="en-US" sz="1600"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indent="-300672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ts val="1135"/>
              <a:buFont typeface="Arial" panose="020B0604020202020204" pitchFamily="34" charset="0"/>
              <a:buChar char="●"/>
            </a:pPr>
            <a:r>
              <a:rPr lang="ko-KR" altLang="en-US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하나의 동일 집단으로부터 두 개의 수치 차이를 비교 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=&gt; </a:t>
            </a:r>
            <a:r>
              <a:rPr lang="ko-KR" altLang="en-US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대응 표본 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t-test </a:t>
            </a:r>
            <a:r>
              <a:rPr lang="ko-KR" altLang="en-US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채택</a:t>
            </a:r>
          </a:p>
          <a:p>
            <a:pPr marL="457200" indent="-300672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ts val="1135"/>
              <a:buFont typeface="Arial" panose="020B0604020202020204" pitchFamily="34" charset="0"/>
              <a:buChar char="●"/>
            </a:pP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독립변수가 없음</a:t>
            </a:r>
          </a:p>
          <a:p>
            <a:pPr marL="457200" indent="-300672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ts val="1135"/>
              <a:buFont typeface="Arial" panose="020B0604020202020204" pitchFamily="34" charset="0"/>
              <a:buChar char="●"/>
            </a:pP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양적인 종속 변수가 두 개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모두 같은 집단의 값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lang="ko-KR" alt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indent="-300672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ts val="1135"/>
              <a:buFont typeface="Arial" panose="020B0604020202020204" pitchFamily="34" charset="0"/>
              <a:buChar char="●"/>
            </a:pP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두 집단의 표본이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1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대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1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대응하는 경우 사용된다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즉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6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학년 애들이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4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월에 중간고사를 한번 치르고 이후 전부 인터넷 강의로 대체한 이후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기말고사를 치르게 되면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A(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중간고사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점수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= B(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기말고사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점수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1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대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1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로 대응된다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이런 경우의 평균의 차이가 </a:t>
            </a:r>
            <a:r>
              <a:rPr lang="ko-KR" altLang="en-US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유의미한지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성적이 올랐는지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떨어졌는지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대응표본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T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검정으로 살펴볼 수 있다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lang="ko-KR" alt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700"/>
              </a:spcBef>
              <a:buSzPts val="770"/>
              <a:buFont typeface="Arial" panose="020B0604020202020204" pitchFamily="34" charset="0"/>
              <a:buNone/>
            </a:pPr>
            <a:endParaRPr lang="ko-KR" alt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SzPts val="770"/>
              <a:buFont typeface="Arial" panose="020B0604020202020204" pitchFamily="34" charset="0"/>
              <a:buNone/>
            </a:pPr>
            <a:endParaRPr lang="ko-KR" alt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SzPts val="770"/>
              <a:buFont typeface="Arial" panose="020B0604020202020204" pitchFamily="34" charset="0"/>
              <a:buNone/>
            </a:pPr>
            <a:endParaRPr lang="ko-KR" alt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ts val="770"/>
              <a:buFont typeface="Arial"/>
              <a:buNone/>
            </a:pP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1) </a:t>
            </a:r>
            <a:r>
              <a:rPr lang="ko-KR" altLang="en-US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귀무가설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(7</a:t>
            </a:r>
            <a:r>
              <a:rPr lang="ko-KR" altLang="en-US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월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-11</a:t>
            </a:r>
            <a:r>
              <a:rPr lang="ko-KR" altLang="en-US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월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ko-KR" altLang="en-US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사회적 거리두기 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4</a:t>
            </a:r>
            <a:r>
              <a:rPr lang="ko-KR" altLang="en-US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단계가 효과가 있다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lang="ko-KR" altLang="en-US" sz="1600" u="sng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ts val="77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위 결과를 보았을 때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p-value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가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0.000000002(&lt;0.05)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이므로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사회적 거리두기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4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단계가 통계적으로 유의미한 연관성이 있다는 전제 하에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이러한 </a:t>
            </a:r>
            <a:r>
              <a:rPr lang="ko-KR" altLang="en-US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확진자수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 평균 합계 측정 결과가 나올 확률이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0.000000002%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라고 이해할 수 있다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lang="ko-KR" alt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ts val="770"/>
              <a:buFont typeface="Arial"/>
              <a:buNone/>
            </a:pP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2) </a:t>
            </a:r>
            <a:r>
              <a:rPr lang="ko-KR" altLang="en-US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귀무가설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(2</a:t>
            </a:r>
            <a:r>
              <a:rPr lang="ko-KR" altLang="en-US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월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-7</a:t>
            </a:r>
            <a:r>
              <a:rPr lang="ko-KR" altLang="en-US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월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ko-KR" altLang="en-US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사회적 거리두기 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4</a:t>
            </a:r>
            <a:r>
              <a:rPr lang="ko-KR" altLang="en-US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단계가 효과가 있다</a:t>
            </a:r>
            <a:r>
              <a:rPr lang="en-US" altLang="ko-KR" sz="1600" u="sng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lang="ko-KR" altLang="en-US" sz="1600" u="sng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ts val="77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위 결과를 보았을 때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p-value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가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0.00000001(&lt;0.05)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이므로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사회적 거리두기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4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단계가 통계적으로 유의미한 연관성이 있다는 전제 하에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이러한 </a:t>
            </a:r>
            <a:r>
              <a:rPr lang="ko-KR" altLang="en-US" sz="1600" dirty="0" err="1">
                <a:solidFill>
                  <a:schemeClr val="dk1"/>
                </a:solidFill>
                <a:highlight>
                  <a:srgbClr val="FFFFFF"/>
                </a:highlight>
              </a:rPr>
              <a:t>확진자수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 평균 합계 측정 결과가 나올 확률이 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0.00000001%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라고 이해할 수 있다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lang="ko-KR" altLang="en-US" sz="1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ts val="770"/>
              <a:buFont typeface="Arial"/>
              <a:buNone/>
            </a:pPr>
            <a:r>
              <a:rPr lang="en-US" altLang="ko-KR" sz="1600" b="1" dirty="0">
                <a:solidFill>
                  <a:srgbClr val="FF0000"/>
                </a:solidFill>
                <a:highlight>
                  <a:srgbClr val="FFFFFF"/>
                </a:highlight>
              </a:rPr>
              <a:t>=&gt; 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FF"/>
                </a:highlight>
              </a:rPr>
              <a:t>사회적 거리두기 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ko-KR" altLang="en-US" sz="1600" b="1" dirty="0">
                <a:solidFill>
                  <a:srgbClr val="FF0000"/>
                </a:solidFill>
                <a:highlight>
                  <a:srgbClr val="FFFFFF"/>
                </a:highlight>
              </a:rPr>
              <a:t>단계는 통계적으로 유의미한 차이가 없다</a:t>
            </a:r>
            <a:r>
              <a:rPr lang="en-US" altLang="ko-KR" sz="1600" b="1" dirty="0">
                <a:solidFill>
                  <a:srgbClr val="FF0000"/>
                </a:solidFill>
                <a:highlight>
                  <a:srgbClr val="FFFFFF"/>
                </a:highlight>
              </a:rPr>
              <a:t>.</a:t>
            </a:r>
            <a:endParaRPr lang="ko-KR" altLang="en-US" sz="16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Font typeface="Arial" panose="020B0604020202020204" pitchFamily="34" charset="0"/>
              <a:buNone/>
            </a:pPr>
            <a:endParaRPr lang="ko-KR" altLang="en-US" sz="770" dirty="0">
              <a:solidFill>
                <a:schemeClr val="dk1"/>
              </a:solidFill>
            </a:endParaRPr>
          </a:p>
        </p:txBody>
      </p:sp>
      <p:pic>
        <p:nvPicPr>
          <p:cNvPr id="17" name="Google Shape;313;p44">
            <a:extLst>
              <a:ext uri="{FF2B5EF4-FFF2-40B4-BE49-F238E27FC236}">
                <a16:creationId xmlns:a16="http://schemas.microsoft.com/office/drawing/2014/main" id="{A062C3FA-B200-405B-8D35-00ECBEAAF1C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85719" y="1081014"/>
            <a:ext cx="2998800" cy="315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72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028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상관관계 분석 </a:t>
            </a:r>
            <a:r>
              <a:rPr lang="en-US" altLang="ko-KR" sz="3200" spc="-300" dirty="0"/>
              <a:t>– </a:t>
            </a:r>
            <a:r>
              <a:rPr lang="ko-KR" altLang="en-US" sz="3200" spc="-300" dirty="0"/>
              <a:t>구별 지하철 이용과 코로나 </a:t>
            </a:r>
            <a:r>
              <a:rPr lang="ko-KR" altLang="en-US" sz="3200" spc="-300" dirty="0" err="1"/>
              <a:t>확진자</a:t>
            </a:r>
            <a:r>
              <a:rPr lang="ko-KR" altLang="en-US" sz="3200" spc="-300" dirty="0"/>
              <a:t> 수 관계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323;p45">
            <a:extLst>
              <a:ext uri="{FF2B5EF4-FFF2-40B4-BE49-F238E27FC236}">
                <a16:creationId xmlns:a16="http://schemas.microsoft.com/office/drawing/2014/main" id="{740DDEEA-5B0B-49A1-8256-5F354312950D}"/>
              </a:ext>
            </a:extLst>
          </p:cNvPr>
          <p:cNvSpPr txBox="1"/>
          <p:nvPr/>
        </p:nvSpPr>
        <p:spPr>
          <a:xfrm>
            <a:off x="902336" y="1233103"/>
            <a:ext cx="5051190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ko" sz="1600" dirty="0">
                <a:solidFill>
                  <a:schemeClr val="dk1"/>
                </a:solidFill>
              </a:rPr>
              <a:t>[인구수 대비] 지하철 이용량과 누적 확진자 상관관계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0" name="Google Shape;322;p45">
            <a:extLst>
              <a:ext uri="{FF2B5EF4-FFF2-40B4-BE49-F238E27FC236}">
                <a16:creationId xmlns:a16="http://schemas.microsoft.com/office/drawing/2014/main" id="{10F609F8-2C43-4CE0-B894-9D8A0E1C7A69}"/>
              </a:ext>
            </a:extLst>
          </p:cNvPr>
          <p:cNvSpPr txBox="1"/>
          <p:nvPr/>
        </p:nvSpPr>
        <p:spPr>
          <a:xfrm>
            <a:off x="6940351" y="1233103"/>
            <a:ext cx="4349313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ko" sz="1600" dirty="0">
                <a:solidFill>
                  <a:schemeClr val="dk1"/>
                </a:solidFill>
              </a:rPr>
              <a:t>지하철 이용량과 누적 확진자 상관관계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2" name="Google Shape;320;p45">
            <a:extLst>
              <a:ext uri="{FF2B5EF4-FFF2-40B4-BE49-F238E27FC236}">
                <a16:creationId xmlns:a16="http://schemas.microsoft.com/office/drawing/2014/main" id="{493FEF59-2B15-4460-B181-458C0332B7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0422" y="2035241"/>
            <a:ext cx="4008061" cy="384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1;p45">
            <a:extLst>
              <a:ext uri="{FF2B5EF4-FFF2-40B4-BE49-F238E27FC236}">
                <a16:creationId xmlns:a16="http://schemas.microsoft.com/office/drawing/2014/main" id="{0132466D-D64A-4AE8-8910-86BB8AA322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907" y="2035240"/>
            <a:ext cx="3897671" cy="38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24;p45">
            <a:extLst>
              <a:ext uri="{FF2B5EF4-FFF2-40B4-BE49-F238E27FC236}">
                <a16:creationId xmlns:a16="http://schemas.microsoft.com/office/drawing/2014/main" id="{34EE4964-5D0C-43F6-8C27-8B92376EE99C}"/>
              </a:ext>
            </a:extLst>
          </p:cNvPr>
          <p:cNvSpPr txBox="1"/>
          <p:nvPr/>
        </p:nvSpPr>
        <p:spPr>
          <a:xfrm>
            <a:off x="1068813" y="5818543"/>
            <a:ext cx="4723612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ko" sz="2000" dirty="0">
                <a:solidFill>
                  <a:schemeClr val="dk1"/>
                </a:solidFill>
              </a:rPr>
              <a:t>상관계수  : 0.60686:        p-value : 0.00129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5" name="Google Shape;325;p45">
            <a:extLst>
              <a:ext uri="{FF2B5EF4-FFF2-40B4-BE49-F238E27FC236}">
                <a16:creationId xmlns:a16="http://schemas.microsoft.com/office/drawing/2014/main" id="{9865F772-C082-4639-8E2B-92F90CB5BCF2}"/>
              </a:ext>
            </a:extLst>
          </p:cNvPr>
          <p:cNvSpPr txBox="1"/>
          <p:nvPr/>
        </p:nvSpPr>
        <p:spPr>
          <a:xfrm>
            <a:off x="6673519" y="5840661"/>
            <a:ext cx="4721486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상관계수   0.3211:        p-value    0.1175</a:t>
            </a:r>
            <a:endParaRPr sz="2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82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028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상관관계 분석 </a:t>
            </a:r>
            <a:r>
              <a:rPr lang="en-US" altLang="ko-KR" sz="3200" spc="-300" dirty="0"/>
              <a:t>– </a:t>
            </a:r>
            <a:r>
              <a:rPr lang="ko-KR" altLang="en-US" sz="3200" spc="-300" dirty="0"/>
              <a:t>구별 지하철 이용과 코로나 </a:t>
            </a:r>
            <a:r>
              <a:rPr lang="ko-KR" altLang="en-US" sz="3200" spc="-300" dirty="0" err="1"/>
              <a:t>확진자</a:t>
            </a:r>
            <a:r>
              <a:rPr lang="ko-KR" altLang="en-US" sz="3200" spc="-300" dirty="0"/>
              <a:t> 수 관계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88871-4629-45C0-B151-8359EE39C405}"/>
              </a:ext>
            </a:extLst>
          </p:cNvPr>
          <p:cNvSpPr txBox="1"/>
          <p:nvPr/>
        </p:nvSpPr>
        <p:spPr>
          <a:xfrm>
            <a:off x="778260" y="60816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결과 해석</a:t>
            </a:r>
          </a:p>
        </p:txBody>
      </p:sp>
      <p:sp>
        <p:nvSpPr>
          <p:cNvPr id="18" name="Google Shape;331;p46">
            <a:extLst>
              <a:ext uri="{FF2B5EF4-FFF2-40B4-BE49-F238E27FC236}">
                <a16:creationId xmlns:a16="http://schemas.microsoft.com/office/drawing/2014/main" id="{6BA72AED-C872-412E-B141-011E60265E9B}"/>
              </a:ext>
            </a:extLst>
          </p:cNvPr>
          <p:cNvSpPr txBox="1">
            <a:spLocks/>
          </p:cNvSpPr>
          <p:nvPr/>
        </p:nvSpPr>
        <p:spPr>
          <a:xfrm>
            <a:off x="808528" y="1192939"/>
            <a:ext cx="11383472" cy="5296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chemeClr val="dk1"/>
                </a:solidFill>
              </a:rPr>
              <a:t>상관 관계분석 </a:t>
            </a:r>
            <a:r>
              <a:rPr lang="ko-KR" altLang="en-US" sz="1800" b="1" dirty="0" err="1">
                <a:solidFill>
                  <a:schemeClr val="dk1"/>
                </a:solidFill>
              </a:rPr>
              <a:t>귀무가설</a:t>
            </a:r>
            <a:r>
              <a:rPr lang="en-US" altLang="ko-KR" sz="1800" b="1" dirty="0">
                <a:solidFill>
                  <a:schemeClr val="dk1"/>
                </a:solidFill>
              </a:rPr>
              <a:t>, </a:t>
            </a:r>
            <a:r>
              <a:rPr lang="ko-KR" altLang="en-US" sz="1800" b="1" dirty="0">
                <a:solidFill>
                  <a:schemeClr val="dk1"/>
                </a:solidFill>
              </a:rPr>
              <a:t>대립가설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800" dirty="0" err="1">
                <a:solidFill>
                  <a:schemeClr val="dk1"/>
                </a:solidFill>
              </a:rPr>
              <a:t>귀무가설</a:t>
            </a:r>
            <a:r>
              <a:rPr lang="en-US" altLang="ko-KR" sz="1800" dirty="0">
                <a:solidFill>
                  <a:schemeClr val="dk1"/>
                </a:solidFill>
              </a:rPr>
              <a:t>(</a:t>
            </a:r>
            <a:r>
              <a:rPr lang="ko-KR" altLang="en-US" sz="1800" dirty="0">
                <a:solidFill>
                  <a:schemeClr val="dk1"/>
                </a:solidFill>
              </a:rPr>
              <a:t>기각</a:t>
            </a:r>
            <a:r>
              <a:rPr lang="en-US" altLang="ko-KR" sz="1800" dirty="0">
                <a:solidFill>
                  <a:schemeClr val="dk1"/>
                </a:solidFill>
              </a:rPr>
              <a:t>) : </a:t>
            </a:r>
            <a:r>
              <a:rPr lang="ko-KR" altLang="en-US" sz="1800" dirty="0">
                <a:solidFill>
                  <a:schemeClr val="dk1"/>
                </a:solidFill>
              </a:rPr>
              <a:t>상관계수는 </a:t>
            </a:r>
            <a:r>
              <a:rPr lang="en-US" altLang="ko-KR" sz="1800" dirty="0">
                <a:solidFill>
                  <a:schemeClr val="dk1"/>
                </a:solidFill>
              </a:rPr>
              <a:t>0</a:t>
            </a:r>
            <a:r>
              <a:rPr lang="ko-KR" altLang="en-US" sz="1800" dirty="0">
                <a:solidFill>
                  <a:schemeClr val="dk1"/>
                </a:solidFill>
              </a:rPr>
              <a:t>이다 </a:t>
            </a:r>
            <a:r>
              <a:rPr lang="en-US" altLang="ko-KR" sz="1800" dirty="0">
                <a:solidFill>
                  <a:schemeClr val="dk1"/>
                </a:solidFill>
              </a:rPr>
              <a:t>(= </a:t>
            </a:r>
            <a:r>
              <a:rPr lang="ko-KR" altLang="en-US" sz="1800" dirty="0">
                <a:solidFill>
                  <a:schemeClr val="dk1"/>
                </a:solidFill>
              </a:rPr>
              <a:t>상관 관계가 없다</a:t>
            </a:r>
            <a:r>
              <a:rPr lang="en-US" altLang="ko-KR" sz="1800" dirty="0">
                <a:solidFill>
                  <a:schemeClr val="dk1"/>
                </a:solidFill>
              </a:rPr>
              <a:t>)</a:t>
            </a:r>
            <a:endParaRPr lang="ko-KR" altLang="en-US" sz="18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chemeClr val="dk1"/>
                </a:solidFill>
              </a:rPr>
              <a:t>대립가설</a:t>
            </a:r>
            <a:r>
              <a:rPr lang="en-US" altLang="ko-KR" sz="1800" dirty="0">
                <a:solidFill>
                  <a:schemeClr val="dk1"/>
                </a:solidFill>
              </a:rPr>
              <a:t>(</a:t>
            </a:r>
            <a:r>
              <a:rPr lang="ko-KR" altLang="en-US" sz="1800" dirty="0">
                <a:solidFill>
                  <a:schemeClr val="dk1"/>
                </a:solidFill>
              </a:rPr>
              <a:t>채택</a:t>
            </a:r>
            <a:r>
              <a:rPr lang="en-US" altLang="ko-KR" sz="1800" dirty="0">
                <a:solidFill>
                  <a:schemeClr val="dk1"/>
                </a:solidFill>
              </a:rPr>
              <a:t>) : </a:t>
            </a:r>
            <a:r>
              <a:rPr lang="ko-KR" altLang="en-US" sz="1800" dirty="0">
                <a:solidFill>
                  <a:schemeClr val="dk1"/>
                </a:solidFill>
              </a:rPr>
              <a:t>상관계수는 </a:t>
            </a:r>
            <a:r>
              <a:rPr lang="en-US" altLang="ko-KR" sz="1800" dirty="0">
                <a:solidFill>
                  <a:schemeClr val="dk1"/>
                </a:solidFill>
              </a:rPr>
              <a:t>0</a:t>
            </a:r>
            <a:r>
              <a:rPr lang="ko-KR" altLang="en-US" sz="1800" dirty="0">
                <a:solidFill>
                  <a:schemeClr val="dk1"/>
                </a:solidFill>
              </a:rPr>
              <a:t>이 아니다</a:t>
            </a:r>
            <a:r>
              <a:rPr lang="en-US" altLang="ko-KR" sz="1800" dirty="0">
                <a:solidFill>
                  <a:schemeClr val="dk1"/>
                </a:solidFill>
              </a:rPr>
              <a:t>(= </a:t>
            </a:r>
            <a:r>
              <a:rPr lang="ko-KR" altLang="en-US" sz="1800" dirty="0">
                <a:solidFill>
                  <a:schemeClr val="dk1"/>
                </a:solidFill>
              </a:rPr>
              <a:t>상관 관계가 있다</a:t>
            </a:r>
            <a:r>
              <a:rPr lang="en-US" altLang="ko-KR" sz="1800" dirty="0">
                <a:solidFill>
                  <a:schemeClr val="dk1"/>
                </a:solidFill>
              </a:rPr>
              <a:t>)</a:t>
            </a:r>
            <a:endParaRPr lang="ko-KR" altLang="en-US" sz="18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ko-KR" altLang="en-US" sz="18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[</a:t>
            </a:r>
            <a:r>
              <a:rPr lang="ko-KR" altLang="en-US" sz="1800" dirty="0">
                <a:solidFill>
                  <a:schemeClr val="dk1"/>
                </a:solidFill>
              </a:rPr>
              <a:t>인구수 대비</a:t>
            </a:r>
            <a:r>
              <a:rPr lang="en-US" altLang="ko-KR" sz="1800" dirty="0">
                <a:solidFill>
                  <a:schemeClr val="dk1"/>
                </a:solidFill>
              </a:rPr>
              <a:t>] </a:t>
            </a:r>
            <a:r>
              <a:rPr lang="ko-KR" altLang="en-US" sz="1800" dirty="0">
                <a:solidFill>
                  <a:schemeClr val="dk1"/>
                </a:solidFill>
              </a:rPr>
              <a:t>지하철 </a:t>
            </a:r>
            <a:r>
              <a:rPr lang="ko-KR" altLang="en-US" sz="1800" dirty="0" err="1">
                <a:solidFill>
                  <a:schemeClr val="dk1"/>
                </a:solidFill>
              </a:rPr>
              <a:t>이용량과</a:t>
            </a:r>
            <a:r>
              <a:rPr lang="ko-KR" altLang="en-US" sz="1800" dirty="0">
                <a:solidFill>
                  <a:schemeClr val="dk1"/>
                </a:solidFill>
              </a:rPr>
              <a:t> 누적 </a:t>
            </a:r>
            <a:r>
              <a:rPr lang="ko-KR" altLang="en-US" sz="1800" dirty="0" err="1">
                <a:solidFill>
                  <a:schemeClr val="dk1"/>
                </a:solidFill>
              </a:rPr>
              <a:t>확진자</a:t>
            </a:r>
            <a:r>
              <a:rPr lang="ko-KR" altLang="en-US" sz="1800" dirty="0">
                <a:solidFill>
                  <a:schemeClr val="dk1"/>
                </a:solidFill>
              </a:rPr>
              <a:t> 상관관계 → 상관계수  </a:t>
            </a:r>
            <a:r>
              <a:rPr lang="en-US" altLang="ko-KR" sz="1800" dirty="0">
                <a:solidFill>
                  <a:schemeClr val="dk1"/>
                </a:solidFill>
              </a:rPr>
              <a:t>: 0.60686:        p-value : 0.00129</a:t>
            </a:r>
            <a:endParaRPr lang="ko-KR" altLang="en-US" sz="18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1) </a:t>
            </a:r>
            <a:r>
              <a:rPr lang="en-US" altLang="ko-KR" sz="1800" b="1" dirty="0">
                <a:solidFill>
                  <a:schemeClr val="dk1"/>
                </a:solidFill>
              </a:rPr>
              <a:t>p-value </a:t>
            </a:r>
            <a:r>
              <a:rPr lang="ko-KR" altLang="en-US" sz="1800" b="1" dirty="0">
                <a:solidFill>
                  <a:schemeClr val="dk1"/>
                </a:solidFill>
              </a:rPr>
              <a:t>결과해석</a:t>
            </a:r>
          </a:p>
          <a:p>
            <a:pPr marL="0" indent="0">
              <a:spcBef>
                <a:spcPts val="4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p-value</a:t>
            </a:r>
            <a:r>
              <a:rPr lang="ko-KR" altLang="en-US" sz="1800" dirty="0">
                <a:solidFill>
                  <a:schemeClr val="dk1"/>
                </a:solidFill>
              </a:rPr>
              <a:t>가 </a:t>
            </a:r>
            <a:r>
              <a:rPr lang="en-US" altLang="ko-KR" sz="1800" dirty="0">
                <a:solidFill>
                  <a:schemeClr val="dk1"/>
                </a:solidFill>
              </a:rPr>
              <a:t>0.00129</a:t>
            </a:r>
            <a:r>
              <a:rPr lang="ko-KR" altLang="en-US" sz="1800" dirty="0">
                <a:solidFill>
                  <a:schemeClr val="dk1"/>
                </a:solidFill>
              </a:rPr>
              <a:t>로 </a:t>
            </a:r>
            <a:r>
              <a:rPr lang="en-US" altLang="ko-KR" sz="1800" dirty="0">
                <a:solidFill>
                  <a:schemeClr val="dk1"/>
                </a:solidFill>
              </a:rPr>
              <a:t>0.05 </a:t>
            </a:r>
            <a:r>
              <a:rPr lang="ko-KR" altLang="en-US" sz="1800" dirty="0">
                <a:solidFill>
                  <a:schemeClr val="dk1"/>
                </a:solidFill>
              </a:rPr>
              <a:t>보다 작은 값이기 때문에 </a:t>
            </a:r>
            <a:r>
              <a:rPr lang="ko-KR" altLang="en-US" sz="1800" dirty="0" err="1">
                <a:solidFill>
                  <a:schemeClr val="dk1"/>
                </a:solidFill>
              </a:rPr>
              <a:t>귀무가설을</a:t>
            </a:r>
            <a:r>
              <a:rPr lang="ko-KR" altLang="en-US" sz="1800" dirty="0">
                <a:solidFill>
                  <a:schemeClr val="dk1"/>
                </a:solidFill>
              </a:rPr>
              <a:t> 기각하고 대립가설을 채택한다</a:t>
            </a:r>
            <a:r>
              <a:rPr lang="en-US" altLang="ko-KR" sz="1800" dirty="0">
                <a:solidFill>
                  <a:schemeClr val="dk1"/>
                </a:solidFill>
              </a:rPr>
              <a:t>. </a:t>
            </a:r>
            <a:endParaRPr lang="ko-KR" altLang="en-US" sz="1800" dirty="0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=  </a:t>
            </a:r>
            <a:r>
              <a:rPr lang="ko-KR" altLang="en-US" sz="1800" dirty="0">
                <a:solidFill>
                  <a:schemeClr val="dk1"/>
                </a:solidFill>
              </a:rPr>
              <a:t>인구수 대비 지하철 </a:t>
            </a:r>
            <a:r>
              <a:rPr lang="ko-KR" altLang="en-US" sz="1800" dirty="0" err="1">
                <a:solidFill>
                  <a:schemeClr val="dk1"/>
                </a:solidFill>
              </a:rPr>
              <a:t>이용량과</a:t>
            </a:r>
            <a:r>
              <a:rPr lang="ko-KR" altLang="en-US" sz="1800" dirty="0">
                <a:solidFill>
                  <a:schemeClr val="dk1"/>
                </a:solidFill>
              </a:rPr>
              <a:t> 누적 </a:t>
            </a:r>
            <a:r>
              <a:rPr lang="ko-KR" altLang="en-US" sz="1800" dirty="0" err="1">
                <a:solidFill>
                  <a:schemeClr val="dk1"/>
                </a:solidFill>
              </a:rPr>
              <a:t>확진자</a:t>
            </a:r>
            <a:r>
              <a:rPr lang="ko-KR" altLang="en-US" sz="1800" dirty="0">
                <a:solidFill>
                  <a:schemeClr val="dk1"/>
                </a:solidFill>
              </a:rPr>
              <a:t> 사이의 상관관계가 있다</a:t>
            </a:r>
            <a:r>
              <a:rPr lang="en-US" altLang="ko-KR" sz="1800" dirty="0">
                <a:solidFill>
                  <a:schemeClr val="dk1"/>
                </a:solidFill>
              </a:rPr>
              <a:t>. </a:t>
            </a:r>
            <a:endParaRPr lang="ko-KR" altLang="en-US" sz="1800" dirty="0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b="1" dirty="0">
                <a:solidFill>
                  <a:schemeClr val="dk1"/>
                </a:solidFill>
              </a:rPr>
              <a:t>2) </a:t>
            </a:r>
            <a:r>
              <a:rPr lang="ko-KR" altLang="en-US" sz="1800" b="1" dirty="0">
                <a:solidFill>
                  <a:schemeClr val="dk1"/>
                </a:solidFill>
              </a:rPr>
              <a:t>상관계수 결과해석 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--&gt; </a:t>
            </a:r>
            <a:r>
              <a:rPr lang="ko-KR" altLang="en-US" sz="1800" dirty="0" err="1">
                <a:solidFill>
                  <a:schemeClr val="dk1"/>
                </a:solidFill>
              </a:rPr>
              <a:t>피어슨</a:t>
            </a:r>
            <a:r>
              <a:rPr lang="ko-KR" altLang="en-US" sz="1800" dirty="0">
                <a:solidFill>
                  <a:schemeClr val="dk1"/>
                </a:solidFill>
              </a:rPr>
              <a:t> 상관계수는 </a:t>
            </a:r>
            <a:r>
              <a:rPr lang="en-US" altLang="ko-KR" sz="1800" dirty="0">
                <a:solidFill>
                  <a:schemeClr val="dk1"/>
                </a:solidFill>
              </a:rPr>
              <a:t>0.606</a:t>
            </a:r>
            <a:r>
              <a:rPr lang="ko-KR" altLang="en-US" sz="1800" dirty="0">
                <a:solidFill>
                  <a:schemeClr val="dk1"/>
                </a:solidFill>
              </a:rPr>
              <a:t>로 중간 양의 상관관계가 있습니다</a:t>
            </a:r>
            <a:r>
              <a:rPr lang="en-US" altLang="ko-KR" sz="1800" dirty="0">
                <a:solidFill>
                  <a:schemeClr val="dk1"/>
                </a:solidFill>
              </a:rPr>
              <a:t>. </a:t>
            </a:r>
            <a:endParaRPr lang="ko-KR" altLang="en-US" sz="1800" dirty="0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= </a:t>
            </a:r>
            <a:r>
              <a:rPr lang="ko-KR" altLang="en-US" sz="1800" dirty="0">
                <a:solidFill>
                  <a:schemeClr val="dk1"/>
                </a:solidFill>
              </a:rPr>
              <a:t>지하철 </a:t>
            </a:r>
            <a:r>
              <a:rPr lang="ko-KR" altLang="en-US" sz="1800" dirty="0" err="1">
                <a:solidFill>
                  <a:schemeClr val="dk1"/>
                </a:solidFill>
              </a:rPr>
              <a:t>이용량이</a:t>
            </a:r>
            <a:r>
              <a:rPr lang="ko-KR" altLang="en-US" sz="1800" dirty="0">
                <a:solidFill>
                  <a:schemeClr val="dk1"/>
                </a:solidFill>
              </a:rPr>
              <a:t> 증가하면 누적 </a:t>
            </a:r>
            <a:r>
              <a:rPr lang="ko-KR" altLang="en-US" sz="1800" dirty="0" err="1">
                <a:solidFill>
                  <a:schemeClr val="dk1"/>
                </a:solidFill>
              </a:rPr>
              <a:t>확진자도</a:t>
            </a:r>
            <a:r>
              <a:rPr lang="ko-KR" altLang="en-US" sz="1800" dirty="0">
                <a:solidFill>
                  <a:schemeClr val="dk1"/>
                </a:solidFill>
              </a:rPr>
              <a:t> 증가한다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= </a:t>
            </a:r>
            <a:r>
              <a:rPr lang="ko-KR" altLang="en-US" sz="1800" dirty="0">
                <a:solidFill>
                  <a:schemeClr val="dk1"/>
                </a:solidFill>
              </a:rPr>
              <a:t>누적 </a:t>
            </a:r>
            <a:r>
              <a:rPr lang="ko-KR" altLang="en-US" sz="1800" dirty="0" err="1">
                <a:solidFill>
                  <a:schemeClr val="dk1"/>
                </a:solidFill>
              </a:rPr>
              <a:t>확진자가</a:t>
            </a:r>
            <a:r>
              <a:rPr lang="ko-KR" altLang="en-US" sz="1800" dirty="0">
                <a:solidFill>
                  <a:schemeClr val="dk1"/>
                </a:solidFill>
              </a:rPr>
              <a:t> 증가하면 지하철 </a:t>
            </a:r>
            <a:r>
              <a:rPr lang="ko-KR" altLang="en-US" sz="1800" dirty="0" err="1">
                <a:solidFill>
                  <a:schemeClr val="dk1"/>
                </a:solidFill>
              </a:rPr>
              <a:t>이용량도</a:t>
            </a:r>
            <a:r>
              <a:rPr lang="ko-KR" altLang="en-US" sz="1800" dirty="0">
                <a:solidFill>
                  <a:schemeClr val="dk1"/>
                </a:solidFill>
              </a:rPr>
              <a:t> 증가한다</a:t>
            </a:r>
          </a:p>
        </p:txBody>
      </p:sp>
    </p:spTree>
    <p:extLst>
      <p:ext uri="{BB962C8B-B14F-4D97-AF65-F5344CB8AC3E}">
        <p14:creationId xmlns:p14="http://schemas.microsoft.com/office/powerpoint/2010/main" val="14381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028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상관관계 분석 </a:t>
            </a:r>
            <a:r>
              <a:rPr lang="en-US" altLang="ko-KR" sz="3200" spc="-300" dirty="0"/>
              <a:t>– </a:t>
            </a:r>
            <a:r>
              <a:rPr lang="ko-KR" altLang="en-US" sz="3200" spc="-300" dirty="0"/>
              <a:t>구별 지하철 이용과 코로나 </a:t>
            </a:r>
            <a:r>
              <a:rPr lang="ko-KR" altLang="en-US" sz="3200" spc="-300" dirty="0" err="1"/>
              <a:t>확진자</a:t>
            </a:r>
            <a:r>
              <a:rPr lang="ko-KR" altLang="en-US" sz="3200" spc="-300" dirty="0"/>
              <a:t> 수 관계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88871-4629-45C0-B151-8359EE39C405}"/>
              </a:ext>
            </a:extLst>
          </p:cNvPr>
          <p:cNvSpPr txBox="1"/>
          <p:nvPr/>
        </p:nvSpPr>
        <p:spPr>
          <a:xfrm>
            <a:off x="778260" y="60816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발생 이슈</a:t>
            </a:r>
          </a:p>
        </p:txBody>
      </p:sp>
      <p:sp>
        <p:nvSpPr>
          <p:cNvPr id="9" name="Google Shape;337;p47">
            <a:extLst>
              <a:ext uri="{FF2B5EF4-FFF2-40B4-BE49-F238E27FC236}">
                <a16:creationId xmlns:a16="http://schemas.microsoft.com/office/drawing/2014/main" id="{0455B1BB-DC67-4CA3-BAB0-BBF515971A4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10292132" cy="4727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1800" dirty="0"/>
              <a:t>지하철별로 자치구 정보를 매칭하는 게 힘들었다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800" dirty="0"/>
              <a:t>지하철별 위치 정보의 지하철역 이름과 </a:t>
            </a:r>
            <a:r>
              <a:rPr lang="ko-KR" altLang="en-US" sz="1800" dirty="0" err="1"/>
              <a:t>지하철이용량의</a:t>
            </a:r>
            <a:r>
              <a:rPr lang="ko-KR" altLang="en-US" sz="1800" dirty="0"/>
              <a:t> 지하철역이 일치하지 않는 경우 발생 → 정규표현식 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해결 </a:t>
            </a:r>
            <a:endParaRPr lang="en-US" altLang="ko-KR" sz="1800" dirty="0"/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ko-KR" altLang="en-US" sz="1800" dirty="0"/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: </a:t>
            </a:r>
            <a:r>
              <a:rPr lang="ko-KR" altLang="en-US" sz="1800" dirty="0"/>
              <a:t>지하철역 위치 정보 → 경복궁역</a:t>
            </a:r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800" dirty="0" err="1"/>
              <a:t>지하철이용량</a:t>
            </a:r>
            <a:r>
              <a:rPr lang="ko-KR" altLang="en-US" sz="1800" dirty="0"/>
              <a:t> → 경복궁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정부서울청사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ko-KR" altLang="en-US" sz="18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800" dirty="0"/>
              <a:t>	</a:t>
            </a:r>
            <a:endParaRPr lang="en-US" altLang="ko-KR" sz="18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dirty="0"/>
              <a:t>                </a:t>
            </a:r>
            <a:r>
              <a:rPr lang="ko-KR" altLang="en-US" sz="1800" dirty="0" err="1"/>
              <a:t>매칭은</a:t>
            </a:r>
            <a:r>
              <a:rPr lang="ko-KR" altLang="en-US" sz="1800" dirty="0"/>
              <a:t> 했지만 살펴보니 잘못된 값이 자치구 정보가 매칭 되는 경우가 있었다</a:t>
            </a:r>
            <a:r>
              <a:rPr lang="en-US" altLang="ko-KR" sz="1800" dirty="0"/>
              <a:t>!</a:t>
            </a:r>
            <a:endParaRPr lang="ko-KR" altLang="en-US" sz="18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ko-KR" altLang="en-US" sz="1800" dirty="0"/>
              <a:t>	→ ‘</a:t>
            </a:r>
            <a:r>
              <a:rPr lang="ko-KR" altLang="en-US" sz="1800" dirty="0" err="1"/>
              <a:t>중구’에</a:t>
            </a:r>
            <a:r>
              <a:rPr lang="ko-KR" altLang="en-US" sz="1800" dirty="0"/>
              <a:t> 있는 지하철역이 ‘을지로</a:t>
            </a:r>
            <a:r>
              <a:rPr lang="en-US" altLang="ko-KR" sz="1800" dirty="0"/>
              <a:t>3’</a:t>
            </a:r>
            <a:r>
              <a:rPr lang="ko-KR" altLang="en-US" sz="1800" dirty="0"/>
              <a:t>으로 자치구 설정이 되어 있어 확인 후 변경</a:t>
            </a:r>
          </a:p>
        </p:txBody>
      </p:sp>
      <p:pic>
        <p:nvPicPr>
          <p:cNvPr id="10" name="Google Shape;338;p47">
            <a:extLst>
              <a:ext uri="{FF2B5EF4-FFF2-40B4-BE49-F238E27FC236}">
                <a16:creationId xmlns:a16="http://schemas.microsoft.com/office/drawing/2014/main" id="{4C6F2274-E656-424E-A15E-804344AFEB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2904" y="2232285"/>
            <a:ext cx="5064464" cy="2323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42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028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상관관계 분석 </a:t>
            </a:r>
            <a:r>
              <a:rPr lang="en-US" altLang="ko-KR" sz="3200" spc="-300" dirty="0"/>
              <a:t>– </a:t>
            </a:r>
            <a:r>
              <a:rPr lang="ko-KR" altLang="en-US" sz="3200" spc="-300" dirty="0"/>
              <a:t>구별 지하철 이용과 코로나 </a:t>
            </a:r>
            <a:r>
              <a:rPr lang="ko-KR" altLang="en-US" sz="3200" spc="-300" dirty="0" err="1"/>
              <a:t>확진자</a:t>
            </a:r>
            <a:r>
              <a:rPr lang="ko-KR" altLang="en-US" sz="3200" spc="-300" dirty="0"/>
              <a:t> 수 관계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88871-4629-45C0-B151-8359EE39C405}"/>
              </a:ext>
            </a:extLst>
          </p:cNvPr>
          <p:cNvSpPr txBox="1"/>
          <p:nvPr/>
        </p:nvSpPr>
        <p:spPr>
          <a:xfrm>
            <a:off x="778260" y="60816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발생 이슈</a:t>
            </a:r>
          </a:p>
        </p:txBody>
      </p:sp>
      <p:sp>
        <p:nvSpPr>
          <p:cNvPr id="11" name="Google Shape;344;p48">
            <a:extLst>
              <a:ext uri="{FF2B5EF4-FFF2-40B4-BE49-F238E27FC236}">
                <a16:creationId xmlns:a16="http://schemas.microsoft.com/office/drawing/2014/main" id="{26E6FD76-E2D4-4472-AA59-A0597AD25F7C}"/>
              </a:ext>
            </a:extLst>
          </p:cNvPr>
          <p:cNvSpPr txBox="1">
            <a:spLocks/>
          </p:cNvSpPr>
          <p:nvPr/>
        </p:nvSpPr>
        <p:spPr>
          <a:xfrm>
            <a:off x="778259" y="1285988"/>
            <a:ext cx="937639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000" dirty="0" err="1"/>
              <a:t>시각화하여</a:t>
            </a:r>
            <a:r>
              <a:rPr lang="ko-KR" altLang="en-US" sz="2000" dirty="0"/>
              <a:t> 지하철 이용과 </a:t>
            </a:r>
            <a:r>
              <a:rPr lang="ko-KR" altLang="en-US" sz="2000" dirty="0" err="1"/>
              <a:t>확진자수</a:t>
            </a:r>
            <a:r>
              <a:rPr lang="ko-KR" altLang="en-US" sz="2000" dirty="0"/>
              <a:t> 관계를 파악하려 했으나 잘 파악할 수 없었음</a:t>
            </a:r>
            <a:r>
              <a:rPr lang="en-US" altLang="ko-KR" sz="2000" dirty="0"/>
              <a:t>. min-max scaling</a:t>
            </a:r>
            <a:r>
              <a:rPr lang="ko-KR" altLang="en-US" sz="2000" dirty="0"/>
              <a:t>도 사용하였지만 관계를 시각적으로 나타내긴 어려움</a:t>
            </a:r>
            <a:r>
              <a:rPr lang="en-US" altLang="ko-KR" sz="2000" dirty="0"/>
              <a:t>. </a:t>
            </a:r>
            <a:endParaRPr lang="ko-KR" alt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ko-KR" altLang="en-US" sz="2000" dirty="0"/>
              <a:t>상관관계 분석을 하며 두 변수 간의 관계를 파악</a:t>
            </a:r>
            <a:r>
              <a:rPr lang="en-US" altLang="ko-KR" sz="2000" dirty="0"/>
              <a:t>! </a:t>
            </a:r>
            <a:endParaRPr lang="ko-KR" altLang="en-US" sz="2000" dirty="0"/>
          </a:p>
        </p:txBody>
      </p:sp>
      <p:pic>
        <p:nvPicPr>
          <p:cNvPr id="12" name="Google Shape;345;p48">
            <a:extLst>
              <a:ext uri="{FF2B5EF4-FFF2-40B4-BE49-F238E27FC236}">
                <a16:creationId xmlns:a16="http://schemas.microsoft.com/office/drawing/2014/main" id="{3B860D34-474A-4067-BCD3-29C5D0E4AC4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2" y="2983851"/>
            <a:ext cx="4020471" cy="357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6;p48">
            <a:extLst>
              <a:ext uri="{FF2B5EF4-FFF2-40B4-BE49-F238E27FC236}">
                <a16:creationId xmlns:a16="http://schemas.microsoft.com/office/drawing/2014/main" id="{AF658AEC-AFBD-48EE-BB39-566FCD0DCA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536" y="3403970"/>
            <a:ext cx="3846253" cy="278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47;p48">
            <a:extLst>
              <a:ext uri="{FF2B5EF4-FFF2-40B4-BE49-F238E27FC236}">
                <a16:creationId xmlns:a16="http://schemas.microsoft.com/office/drawing/2014/main" id="{481C0946-519B-4AD5-A7E4-D7B3B2A920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950" y="3403969"/>
            <a:ext cx="3956647" cy="2781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67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ko" dirty="0"/>
              <a:t>4. 분석 결과 </a:t>
            </a:r>
            <a:endParaRPr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15600" y="14286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94729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US" altLang="ko" sz="1600" dirty="0">
                <a:solidFill>
                  <a:schemeClr val="dk1"/>
                </a:solidFill>
              </a:rPr>
              <a:t>1. </a:t>
            </a:r>
            <a:r>
              <a:rPr lang="ko" altLang="en-US" sz="1600" dirty="0">
                <a:solidFill>
                  <a:schemeClr val="dk1"/>
                </a:solidFill>
              </a:rPr>
              <a:t>지하철을 이용하는 승객들이 코로나를 걱정하며 마스크 착용에 대한 이야기를 많이 하고 있음을 알 수 있다</a:t>
            </a:r>
            <a:r>
              <a:rPr lang="en-US" altLang="ko" sz="1600" dirty="0">
                <a:solidFill>
                  <a:schemeClr val="dk1"/>
                </a:solidFill>
              </a:rPr>
              <a:t>.</a:t>
            </a:r>
          </a:p>
          <a:p>
            <a:pPr marL="194729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US" altLang="ko" sz="1600" dirty="0">
                <a:solidFill>
                  <a:schemeClr val="dk1"/>
                </a:solidFill>
              </a:rPr>
              <a:t>2. 20</a:t>
            </a:r>
            <a:r>
              <a:rPr lang="ko" altLang="en-US" sz="1600" dirty="0">
                <a:solidFill>
                  <a:schemeClr val="dk1"/>
                </a:solidFill>
              </a:rPr>
              <a:t>년 </a:t>
            </a:r>
            <a:r>
              <a:rPr lang="en-US" altLang="ko" sz="1600" dirty="0">
                <a:solidFill>
                  <a:schemeClr val="dk1"/>
                </a:solidFill>
              </a:rPr>
              <a:t>11</a:t>
            </a:r>
            <a:r>
              <a:rPr lang="ko" altLang="en-US" sz="1600" dirty="0">
                <a:solidFill>
                  <a:schemeClr val="dk1"/>
                </a:solidFill>
              </a:rPr>
              <a:t>월에 크게 증가하고 이후로 점차 증가세를 보이다가 </a:t>
            </a:r>
            <a:r>
              <a:rPr lang="en-US" altLang="ko" sz="1600" dirty="0">
                <a:solidFill>
                  <a:schemeClr val="dk1"/>
                </a:solidFill>
              </a:rPr>
              <a:t>21</a:t>
            </a:r>
            <a:r>
              <a:rPr lang="ko" altLang="en-US" sz="1600" dirty="0">
                <a:solidFill>
                  <a:schemeClr val="dk1"/>
                </a:solidFill>
              </a:rPr>
              <a:t>년 </a:t>
            </a:r>
            <a:r>
              <a:rPr lang="en-US" altLang="ko" sz="1600" dirty="0">
                <a:solidFill>
                  <a:schemeClr val="dk1"/>
                </a:solidFill>
              </a:rPr>
              <a:t>10</a:t>
            </a:r>
            <a:r>
              <a:rPr lang="ko" altLang="en-US" sz="1600" dirty="0">
                <a:solidFill>
                  <a:schemeClr val="dk1"/>
                </a:solidFill>
              </a:rPr>
              <a:t>월 이후로 확진자 폭증</a:t>
            </a:r>
            <a:r>
              <a:rPr lang="en-US" altLang="ko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 marL="194729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US" altLang="ko" sz="1600" dirty="0">
                <a:solidFill>
                  <a:schemeClr val="dk1"/>
                </a:solidFill>
              </a:rPr>
              <a:t>3. </a:t>
            </a:r>
            <a:r>
              <a:rPr lang="ko" altLang="en-US" sz="1600" dirty="0">
                <a:solidFill>
                  <a:schemeClr val="dk1"/>
                </a:solidFill>
              </a:rPr>
              <a:t>송파</a:t>
            </a:r>
            <a:r>
              <a:rPr lang="en-US" altLang="ko" sz="1600" dirty="0">
                <a:solidFill>
                  <a:schemeClr val="dk1"/>
                </a:solidFill>
              </a:rPr>
              <a:t>, </a:t>
            </a:r>
            <a:r>
              <a:rPr lang="ko" altLang="en-US" sz="1600" dirty="0">
                <a:solidFill>
                  <a:schemeClr val="dk1"/>
                </a:solidFill>
              </a:rPr>
              <a:t>강남</a:t>
            </a:r>
            <a:r>
              <a:rPr lang="en-US" altLang="ko" sz="1600" dirty="0">
                <a:solidFill>
                  <a:schemeClr val="dk1"/>
                </a:solidFill>
              </a:rPr>
              <a:t>, </a:t>
            </a:r>
            <a:r>
              <a:rPr lang="ko" altLang="en-US" sz="1600" dirty="0">
                <a:solidFill>
                  <a:schemeClr val="dk1"/>
                </a:solidFill>
              </a:rPr>
              <a:t>관악</a:t>
            </a:r>
            <a:r>
              <a:rPr lang="en-US" altLang="ko" sz="1600" dirty="0">
                <a:solidFill>
                  <a:schemeClr val="dk1"/>
                </a:solidFill>
              </a:rPr>
              <a:t>, </a:t>
            </a:r>
            <a:r>
              <a:rPr lang="ko" altLang="en-US" sz="1600" dirty="0">
                <a:solidFill>
                  <a:schemeClr val="dk1"/>
                </a:solidFill>
              </a:rPr>
              <a:t>구로</a:t>
            </a:r>
            <a:r>
              <a:rPr lang="en-US" altLang="ko" sz="1600" dirty="0">
                <a:solidFill>
                  <a:schemeClr val="dk1"/>
                </a:solidFill>
              </a:rPr>
              <a:t>, </a:t>
            </a:r>
            <a:r>
              <a:rPr lang="ko" altLang="en-US" sz="1600" dirty="0">
                <a:solidFill>
                  <a:schemeClr val="dk1"/>
                </a:solidFill>
              </a:rPr>
              <a:t>영등포 순으로 누적 확진자가 제일 많았고</a:t>
            </a:r>
            <a:r>
              <a:rPr lang="en-US" altLang="ko" sz="1600" dirty="0">
                <a:solidFill>
                  <a:schemeClr val="dk1"/>
                </a:solidFill>
              </a:rPr>
              <a:t>, </a:t>
            </a:r>
            <a:r>
              <a:rPr lang="ko" altLang="en-US" sz="1600" dirty="0">
                <a:solidFill>
                  <a:schemeClr val="dk1"/>
                </a:solidFill>
              </a:rPr>
              <a:t>비슷한 증가 추세를 보임</a:t>
            </a:r>
            <a:r>
              <a:rPr lang="en-US" altLang="ko" sz="1600" dirty="0">
                <a:solidFill>
                  <a:schemeClr val="dk1"/>
                </a:solidFill>
              </a:rPr>
              <a:t>.</a:t>
            </a:r>
            <a:endParaRPr lang="ko-KR" altLang="en-US" sz="1600" dirty="0">
              <a:solidFill>
                <a:schemeClr val="dk1"/>
              </a:solidFill>
            </a:endParaRPr>
          </a:p>
          <a:p>
            <a:pPr marL="194729" indent="0">
              <a:lnSpc>
                <a:spcPct val="150000"/>
              </a:lnSpc>
              <a:buClr>
                <a:schemeClr val="dk1"/>
              </a:buClr>
              <a:buSzPts val="1300"/>
              <a:buNone/>
            </a:pPr>
            <a:r>
              <a:rPr lang="en-US" altLang="ko-KR" sz="1600" dirty="0">
                <a:solidFill>
                  <a:schemeClr val="dk1"/>
                </a:solidFill>
              </a:rPr>
              <a:t>4. </a:t>
            </a:r>
            <a:r>
              <a:rPr lang="ko-KR" altLang="en-US" sz="1600" dirty="0">
                <a:solidFill>
                  <a:schemeClr val="dk1"/>
                </a:solidFill>
              </a:rPr>
              <a:t>코로나가 본격적으로 유행하기 시작한 </a:t>
            </a:r>
            <a:r>
              <a:rPr lang="en-US" altLang="ko-KR" sz="1600" dirty="0">
                <a:solidFill>
                  <a:schemeClr val="dk1"/>
                </a:solidFill>
              </a:rPr>
              <a:t>20</a:t>
            </a:r>
            <a:r>
              <a:rPr lang="ko-KR" altLang="en-US" sz="1600" dirty="0">
                <a:solidFill>
                  <a:schemeClr val="dk1"/>
                </a:solidFill>
              </a:rPr>
              <a:t>년 </a:t>
            </a:r>
            <a:r>
              <a:rPr lang="en-US" altLang="ko-KR" sz="1600" dirty="0">
                <a:solidFill>
                  <a:schemeClr val="dk1"/>
                </a:solidFill>
              </a:rPr>
              <a:t>2</a:t>
            </a:r>
            <a:r>
              <a:rPr lang="ko-KR" altLang="en-US" sz="1600" dirty="0">
                <a:solidFill>
                  <a:schemeClr val="dk1"/>
                </a:solidFill>
              </a:rPr>
              <a:t>월부터 지하철 </a:t>
            </a:r>
            <a:r>
              <a:rPr lang="ko-KR" altLang="en-US" sz="1600" dirty="0" err="1">
                <a:solidFill>
                  <a:schemeClr val="dk1"/>
                </a:solidFill>
              </a:rPr>
              <a:t>이용량이</a:t>
            </a:r>
            <a:r>
              <a:rPr lang="ko-KR" altLang="en-US" sz="1600" dirty="0">
                <a:solidFill>
                  <a:schemeClr val="dk1"/>
                </a:solidFill>
              </a:rPr>
              <a:t> 급감했음을 알 수 있다</a:t>
            </a:r>
            <a:r>
              <a:rPr lang="en-US" altLang="ko-KR" sz="1600" dirty="0">
                <a:solidFill>
                  <a:schemeClr val="dk1"/>
                </a:solidFill>
              </a:rPr>
              <a:t>.</a:t>
            </a:r>
          </a:p>
          <a:p>
            <a:pPr marL="194729" indent="0">
              <a:lnSpc>
                <a:spcPct val="100000"/>
              </a:lnSpc>
              <a:buClr>
                <a:schemeClr val="dk1"/>
              </a:buClr>
              <a:buSzPts val="1300"/>
              <a:buNone/>
            </a:pPr>
            <a:endParaRPr lang="ko-KR" altLang="en-US" sz="16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" sz="1600" dirty="0">
                <a:solidFill>
                  <a:schemeClr val="dk1"/>
                </a:solidFill>
              </a:rPr>
              <a:t> 5-1. </a:t>
            </a:r>
            <a:r>
              <a:rPr lang="ko" altLang="en-US" sz="1600" dirty="0">
                <a:solidFill>
                  <a:schemeClr val="dk1"/>
                </a:solidFill>
              </a:rPr>
              <a:t>전체적으로 이용량은 감소했고</a:t>
            </a:r>
            <a:r>
              <a:rPr lang="en-US" altLang="ko" sz="1600" dirty="0">
                <a:solidFill>
                  <a:schemeClr val="dk1"/>
                </a:solidFill>
              </a:rPr>
              <a:t>, </a:t>
            </a:r>
            <a:r>
              <a:rPr lang="ko" altLang="en-US" sz="1600" dirty="0">
                <a:solidFill>
                  <a:schemeClr val="dk1"/>
                </a:solidFill>
              </a:rPr>
              <a:t>자주 이용하는 역들은 비슷하다</a:t>
            </a:r>
            <a:r>
              <a:rPr lang="en-US" altLang="ko" sz="1600" dirty="0">
                <a:solidFill>
                  <a:schemeClr val="dk1"/>
                </a:solidFill>
              </a:rPr>
              <a:t>.</a:t>
            </a:r>
            <a:r>
              <a:rPr lang="ko" altLang="en-US" sz="1600" dirty="0">
                <a:solidFill>
                  <a:schemeClr val="dk1"/>
                </a:solidFill>
              </a:rPr>
              <a:t>주목할점은 </a:t>
            </a:r>
            <a:r>
              <a:rPr lang="en-US" altLang="ko" sz="1600" dirty="0">
                <a:solidFill>
                  <a:schemeClr val="dk1"/>
                </a:solidFill>
              </a:rPr>
              <a:t>20</a:t>
            </a:r>
            <a:r>
              <a:rPr lang="ko" altLang="en-US" sz="1600" dirty="0">
                <a:solidFill>
                  <a:schemeClr val="dk1"/>
                </a:solidFill>
              </a:rPr>
              <a:t>년</a:t>
            </a:r>
            <a:r>
              <a:rPr lang="en-US" altLang="ko" sz="1600" dirty="0">
                <a:solidFill>
                  <a:schemeClr val="dk1"/>
                </a:solidFill>
              </a:rPr>
              <a:t>(</a:t>
            </a:r>
            <a:r>
              <a:rPr lang="ko" altLang="en-US" sz="1600" dirty="0">
                <a:solidFill>
                  <a:schemeClr val="dk1"/>
                </a:solidFill>
              </a:rPr>
              <a:t>코로나</a:t>
            </a:r>
            <a:r>
              <a:rPr lang="en-US" altLang="ko" sz="1600" dirty="0">
                <a:solidFill>
                  <a:schemeClr val="dk1"/>
                </a:solidFill>
              </a:rPr>
              <a:t>)</a:t>
            </a:r>
            <a:r>
              <a:rPr lang="ko" altLang="en-US" sz="1600" dirty="0">
                <a:solidFill>
                  <a:schemeClr val="dk1"/>
                </a:solidFill>
              </a:rPr>
              <a:t>부터 고터</a:t>
            </a:r>
            <a:r>
              <a:rPr lang="en-US" altLang="ko" sz="1600" dirty="0">
                <a:solidFill>
                  <a:schemeClr val="dk1"/>
                </a:solidFill>
              </a:rPr>
              <a:t>,</a:t>
            </a:r>
            <a:r>
              <a:rPr lang="ko" altLang="en-US" sz="1600" dirty="0">
                <a:solidFill>
                  <a:schemeClr val="dk1"/>
                </a:solidFill>
              </a:rPr>
              <a:t>서울역</a:t>
            </a:r>
            <a:r>
              <a:rPr lang="en-US" altLang="ko" sz="1600" dirty="0">
                <a:solidFill>
                  <a:schemeClr val="dk1"/>
                </a:solidFill>
              </a:rPr>
              <a:t>,</a:t>
            </a:r>
            <a:r>
              <a:rPr lang="ko" altLang="en-US" sz="1600" dirty="0">
                <a:solidFill>
                  <a:schemeClr val="dk1"/>
                </a:solidFill>
              </a:rPr>
              <a:t>영등포가 </a:t>
            </a:r>
            <a:r>
              <a:rPr lang="en-US" altLang="ko" sz="1600" dirty="0">
                <a:solidFill>
                  <a:schemeClr val="dk1"/>
                </a:solidFill>
              </a:rPr>
              <a:t>top10</a:t>
            </a:r>
            <a:r>
              <a:rPr lang="ko" altLang="en-US" sz="1600" dirty="0">
                <a:solidFill>
                  <a:schemeClr val="dk1"/>
                </a:solidFill>
              </a:rPr>
              <a:t>에서 사라지고 </a:t>
            </a:r>
            <a:r>
              <a:rPr lang="en-US" altLang="ko" sz="1600" dirty="0">
                <a:solidFill>
                  <a:schemeClr val="dk1"/>
                </a:solidFill>
              </a:rPr>
              <a:t>2</a:t>
            </a:r>
            <a:r>
              <a:rPr lang="ko" altLang="en-US" sz="1600" dirty="0">
                <a:solidFill>
                  <a:schemeClr val="dk1"/>
                </a:solidFill>
              </a:rPr>
              <a:t>호선 역들이 등장한 것이다</a:t>
            </a:r>
            <a:r>
              <a:rPr lang="en-US" altLang="ko" sz="1600" dirty="0">
                <a:solidFill>
                  <a:schemeClr val="dk1"/>
                </a:solidFill>
              </a:rPr>
              <a:t>. </a:t>
            </a:r>
            <a:r>
              <a:rPr lang="ko" altLang="en-US" sz="1600" dirty="0">
                <a:solidFill>
                  <a:schemeClr val="dk1"/>
                </a:solidFill>
              </a:rPr>
              <a:t>시각화 결과를 보면</a:t>
            </a:r>
            <a:r>
              <a:rPr lang="en-US" altLang="ko" sz="1600" dirty="0">
                <a:solidFill>
                  <a:schemeClr val="dk1"/>
                </a:solidFill>
              </a:rPr>
              <a:t>, 2</a:t>
            </a:r>
            <a:r>
              <a:rPr lang="ko" altLang="en-US" sz="1600" dirty="0">
                <a:solidFill>
                  <a:schemeClr val="dk1"/>
                </a:solidFill>
              </a:rPr>
              <a:t>호선은 </a:t>
            </a:r>
            <a:r>
              <a:rPr lang="en-US" altLang="ko" sz="1600" dirty="0">
                <a:solidFill>
                  <a:schemeClr val="dk1"/>
                </a:solidFill>
              </a:rPr>
              <a:t>08-09</a:t>
            </a:r>
            <a:r>
              <a:rPr lang="ko" altLang="en-US" sz="1600" dirty="0">
                <a:solidFill>
                  <a:schemeClr val="dk1"/>
                </a:solidFill>
              </a:rPr>
              <a:t>시</a:t>
            </a:r>
            <a:r>
              <a:rPr lang="en-US" altLang="ko" sz="1600" dirty="0">
                <a:solidFill>
                  <a:schemeClr val="dk1"/>
                </a:solidFill>
              </a:rPr>
              <a:t>, 18-19</a:t>
            </a:r>
            <a:r>
              <a:rPr lang="ko" altLang="en-US" sz="1600" dirty="0">
                <a:solidFill>
                  <a:schemeClr val="dk1"/>
                </a:solidFill>
              </a:rPr>
              <a:t>시에 가장많이 이용한다</a:t>
            </a:r>
            <a:r>
              <a:rPr lang="en-US" altLang="ko" sz="1600" dirty="0">
                <a:solidFill>
                  <a:schemeClr val="dk1"/>
                </a:solidFill>
              </a:rPr>
              <a:t>. </a:t>
            </a:r>
            <a:r>
              <a:rPr lang="ko" altLang="en-US" sz="1600" dirty="0">
                <a:solidFill>
                  <a:schemeClr val="dk1"/>
                </a:solidFill>
              </a:rPr>
              <a:t>따라서 코로나 이후에 </a:t>
            </a:r>
            <a:r>
              <a:rPr lang="en-US" altLang="ko" sz="1600" dirty="0">
                <a:solidFill>
                  <a:schemeClr val="dk1"/>
                </a:solidFill>
              </a:rPr>
              <a:t>2</a:t>
            </a:r>
            <a:r>
              <a:rPr lang="ko" altLang="en-US" sz="1600" dirty="0">
                <a:solidFill>
                  <a:schemeClr val="dk1"/>
                </a:solidFill>
              </a:rPr>
              <a:t>호선이 가장 많이 이용한 역 </a:t>
            </a:r>
            <a:r>
              <a:rPr lang="en-US" altLang="ko" sz="1600" dirty="0">
                <a:solidFill>
                  <a:schemeClr val="dk1"/>
                </a:solidFill>
              </a:rPr>
              <a:t>TOP10</a:t>
            </a:r>
            <a:r>
              <a:rPr lang="ko" altLang="en-US" sz="1600" dirty="0">
                <a:solidFill>
                  <a:schemeClr val="dk1"/>
                </a:solidFill>
              </a:rPr>
              <a:t>을 장악한 것은 출퇴근용으로 사용되고 있기 때문이다</a:t>
            </a:r>
            <a:r>
              <a:rPr lang="en-US" altLang="ko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altLang="ko" sz="1600" dirty="0"/>
              <a:t>5-2. </a:t>
            </a:r>
            <a:r>
              <a:rPr lang="ko" altLang="en-US" sz="1600" dirty="0">
                <a:solidFill>
                  <a:schemeClr val="dk1"/>
                </a:solidFill>
              </a:rPr>
              <a:t>대학가 주변에 위치한 역들이 코로나 영향을 많이 받아 이용 승객 수 감소율이 더 큰 것을 확인할 수 있다</a:t>
            </a:r>
            <a:r>
              <a:rPr lang="en-US" altLang="ko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altLang="ko" sz="1600" dirty="0">
                <a:solidFill>
                  <a:schemeClr val="dk1"/>
                </a:solidFill>
              </a:rPr>
              <a:t>6. </a:t>
            </a:r>
            <a:r>
              <a:rPr lang="ko" altLang="en-US" sz="1600" dirty="0">
                <a:solidFill>
                  <a:schemeClr val="dk1"/>
                </a:solidFill>
              </a:rPr>
              <a:t>코로나가 유행한 후</a:t>
            </a:r>
            <a:r>
              <a:rPr lang="en-US" altLang="ko" sz="1600" dirty="0">
                <a:solidFill>
                  <a:schemeClr val="dk1"/>
                </a:solidFill>
              </a:rPr>
              <a:t>, </a:t>
            </a:r>
            <a:r>
              <a:rPr lang="ko" altLang="en-US" sz="1600" dirty="0">
                <a:solidFill>
                  <a:schemeClr val="dk1"/>
                </a:solidFill>
              </a:rPr>
              <a:t>코로나가 유행하기 전과 비교해서 지하철 이용량이 급감한 것은 사실이나</a:t>
            </a:r>
            <a:r>
              <a:rPr lang="en-US" altLang="ko" sz="1600" dirty="0">
                <a:solidFill>
                  <a:schemeClr val="dk1"/>
                </a:solidFill>
              </a:rPr>
              <a:t>, </a:t>
            </a:r>
            <a:r>
              <a:rPr lang="ko" altLang="en-US" sz="1600" dirty="0">
                <a:solidFill>
                  <a:schemeClr val="dk1"/>
                </a:solidFill>
              </a:rPr>
              <a:t>코로나 확진자 수 증가세와 지하철 이용량은 관계가 없음을 확인할 수 있다</a:t>
            </a:r>
            <a:r>
              <a:rPr lang="en-US" altLang="ko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altLang="ko" sz="1600" dirty="0">
                <a:solidFill>
                  <a:schemeClr val="dk1"/>
                </a:solidFill>
                <a:highlight>
                  <a:srgbClr val="FFFFFF"/>
                </a:highlight>
              </a:rPr>
              <a:t>7. </a:t>
            </a:r>
            <a:r>
              <a:rPr lang="ko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사회적 거리두기 </a:t>
            </a:r>
            <a:r>
              <a:rPr lang="en-US" altLang="ko" sz="1600" dirty="0">
                <a:solidFill>
                  <a:schemeClr val="dk1"/>
                </a:solidFill>
                <a:highlight>
                  <a:srgbClr val="FFFFFF"/>
                </a:highlight>
              </a:rPr>
              <a:t>4</a:t>
            </a:r>
            <a:r>
              <a:rPr lang="ko" altLang="en-US" sz="1600" dirty="0">
                <a:solidFill>
                  <a:schemeClr val="dk1"/>
                </a:solidFill>
                <a:highlight>
                  <a:srgbClr val="FFFFFF"/>
                </a:highlight>
              </a:rPr>
              <a:t>단계는 통계적으로 유의미한 차이가 없다</a:t>
            </a:r>
            <a:r>
              <a:rPr lang="en-US" altLang="ko" sz="16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" sz="1600" dirty="0">
                <a:solidFill>
                  <a:schemeClr val="dk1"/>
                </a:solidFill>
              </a:rPr>
              <a:t>8. </a:t>
            </a:r>
            <a:r>
              <a:rPr lang="ko" altLang="en-US" sz="1600" dirty="0">
                <a:solidFill>
                  <a:schemeClr val="dk1"/>
                </a:solidFill>
              </a:rPr>
              <a:t>코로나 확진자 수와 지하철 이용자 수는 양의 상관관계가 있다</a:t>
            </a:r>
            <a:r>
              <a:rPr lang="en-US" altLang="ko" sz="1600" dirty="0">
                <a:solidFill>
                  <a:schemeClr val="dk1"/>
                </a:solidFill>
              </a:rPr>
              <a:t>. </a:t>
            </a:r>
            <a:endParaRPr sz="1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69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2582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/>
              <a:t>데이터 수집 방법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AAA18EE-137A-4A55-B234-ECB6FCB67991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3156655-A048-4132-8175-1C54B7B9D36A}"/>
              </a:ext>
            </a:extLst>
          </p:cNvPr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A1FEDD2-D58F-4D41-B674-C3203C3275B1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CE9297-025C-4955-BA24-E1141F9F7B07}"/>
              </a:ext>
            </a:extLst>
          </p:cNvPr>
          <p:cNvSpPr txBox="1"/>
          <p:nvPr/>
        </p:nvSpPr>
        <p:spPr>
          <a:xfrm>
            <a:off x="4088286" y="4534618"/>
            <a:ext cx="1677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경희대학교 </a:t>
            </a:r>
            <a:endParaRPr lang="en-US" altLang="ko-KR" sz="24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GIS </a:t>
            </a:r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학회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E093D-94D6-49E4-BCC9-06EFA4983F01}"/>
              </a:ext>
            </a:extLst>
          </p:cNvPr>
          <p:cNvSpPr txBox="1"/>
          <p:nvPr/>
        </p:nvSpPr>
        <p:spPr>
          <a:xfrm>
            <a:off x="6578294" y="4476972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서울 열린 </a:t>
            </a:r>
            <a:endParaRPr lang="en-US" altLang="ko-KR" sz="24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데이터 광장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E8040-6E80-4F19-9D39-0D3D620E33F4}"/>
              </a:ext>
            </a:extLst>
          </p:cNvPr>
          <p:cNvSpPr txBox="1"/>
          <p:nvPr/>
        </p:nvSpPr>
        <p:spPr>
          <a:xfrm>
            <a:off x="5253901" y="2824008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웹 </a:t>
            </a:r>
            <a:r>
              <a:rPr lang="ko-KR" altLang="en-US" sz="2400" spc="-150" dirty="0" err="1">
                <a:solidFill>
                  <a:schemeClr val="bg1"/>
                </a:solidFill>
                <a:latin typeface="+mj-ea"/>
                <a:ea typeface="+mj-ea"/>
              </a:rPr>
              <a:t>스크래핑</a:t>
            </a:r>
            <a:endParaRPr lang="ko-KR" altLang="en-US" sz="24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D8E0B41-CB2E-439F-B176-303B1A7B4013}"/>
              </a:ext>
            </a:extLst>
          </p:cNvPr>
          <p:cNvGrpSpPr/>
          <p:nvPr/>
        </p:nvGrpSpPr>
        <p:grpSpPr>
          <a:xfrm>
            <a:off x="622731" y="4270782"/>
            <a:ext cx="3150902" cy="1268020"/>
            <a:chOff x="789221" y="2006694"/>
            <a:chExt cx="3150902" cy="12680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A27F46-5C2E-4686-9F33-A0F99C41D01D}"/>
                </a:ext>
              </a:extLst>
            </p:cNvPr>
            <p:cNvSpPr txBox="1"/>
            <p:nvPr/>
          </p:nvSpPr>
          <p:spPr>
            <a:xfrm>
              <a:off x="818756" y="2006694"/>
              <a:ext cx="3121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경희대학교 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GIS 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학회 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(MAPSEE)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C0A120D-0FEA-4DE3-9D6B-E10E81E62CB4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4C043C-1E49-4052-AB66-52F586BA1F7D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/>
                <a:t>수도권 지하철역 위치</a:t>
              </a:r>
            </a:p>
            <a:p>
              <a:pPr algn="just"/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CD652C-47BB-4656-9701-CDFDA3646FE6}"/>
              </a:ext>
            </a:extLst>
          </p:cNvPr>
          <p:cNvGrpSpPr/>
          <p:nvPr/>
        </p:nvGrpSpPr>
        <p:grpSpPr>
          <a:xfrm>
            <a:off x="1587778" y="1431401"/>
            <a:ext cx="2613198" cy="1347465"/>
            <a:chOff x="789221" y="2006694"/>
            <a:chExt cx="2613198" cy="13474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1D991D-3DCB-423F-82B6-50FED8945C52}"/>
                </a:ext>
              </a:extLst>
            </p:cNvPr>
            <p:cNvSpPr txBox="1"/>
            <p:nvPr/>
          </p:nvSpPr>
          <p:spPr>
            <a:xfrm>
              <a:off x="818756" y="2006694"/>
              <a:ext cx="1368965" cy="411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6000" lvl="1" algn="l" defTabSz="1289050" latinLnBrk="1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2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웹  </a:t>
              </a:r>
              <a:r>
                <a:rPr lang="ko-KR" altLang="en-US" sz="20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스크래핑</a:t>
              </a:r>
              <a:r>
                <a:rPr lang="ko-KR" altLang="en-US" sz="2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endParaRPr lang="en-US" altLang="ko-KR" sz="2000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CED1B85-6F7F-4437-A582-44F3FB87E254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E8D3F8-1507-42EA-80B9-077963761F90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725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1289050" latinLnBrk="1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pc="-150" dirty="0">
                  <a:latin typeface="+mn-ea"/>
                </a:rPr>
                <a:t>서울 메트로 홈페이지</a:t>
              </a:r>
              <a:endParaRPr lang="en-US" altLang="ko-KR" spc="-150" dirty="0">
                <a:latin typeface="+mn-ea"/>
              </a:endParaRPr>
            </a:p>
            <a:p>
              <a:pPr marL="0" lvl="1" algn="l" defTabSz="1289050" latinLnBrk="1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pc="-150" dirty="0">
                  <a:latin typeface="+mn-ea"/>
                </a:rPr>
                <a:t> </a:t>
              </a:r>
              <a:r>
                <a:rPr lang="en-US" altLang="ko-KR" spc="-150" dirty="0">
                  <a:latin typeface="+mn-ea"/>
                </a:rPr>
                <a:t>&lt;</a:t>
              </a:r>
              <a:r>
                <a:rPr lang="ko-KR" altLang="en-US" spc="-150" dirty="0">
                  <a:latin typeface="+mn-ea"/>
                </a:rPr>
                <a:t>고객의 소리</a:t>
              </a:r>
              <a:r>
                <a:rPr lang="en-US" altLang="ko-KR" spc="-150" dirty="0">
                  <a:latin typeface="+mn-ea"/>
                </a:rPr>
                <a:t>&gt; </a:t>
              </a:r>
              <a:r>
                <a:rPr lang="ko-KR" altLang="en-US" spc="-150" dirty="0">
                  <a:latin typeface="+mn-ea"/>
                </a:rPr>
                <a:t>게시글</a:t>
              </a:r>
              <a:endParaRPr lang="ko-KR" altLang="en-US" kern="1200" spc="-150" dirty="0">
                <a:latin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5C1B913-1139-4053-8AFB-5D6B5FBD40A9}"/>
              </a:ext>
            </a:extLst>
          </p:cNvPr>
          <p:cNvGrpSpPr/>
          <p:nvPr/>
        </p:nvGrpSpPr>
        <p:grpSpPr>
          <a:xfrm>
            <a:off x="8025840" y="2497775"/>
            <a:ext cx="3986090" cy="1575796"/>
            <a:chOff x="789221" y="2006694"/>
            <a:chExt cx="2613198" cy="15757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544EEC-4640-4401-B8B4-7DB0EFAC09FE}"/>
                </a:ext>
              </a:extLst>
            </p:cNvPr>
            <p:cNvSpPr txBox="1"/>
            <p:nvPr/>
          </p:nvSpPr>
          <p:spPr>
            <a:xfrm>
              <a:off x="818756" y="2006694"/>
              <a:ext cx="2435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서울 열린 데이터 광장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42A7763-3F8D-46AD-9874-43927DCB0AFD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E456B1-64F4-4F3D-8462-6BE198899F1B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u"/>
              </a:pPr>
              <a:r>
                <a:rPr lang="ko-KR" altLang="en-US" sz="1400" spc="-150" dirty="0">
                  <a:latin typeface="+mn-ea"/>
                </a:rPr>
                <a:t>코로나 </a:t>
              </a:r>
              <a:r>
                <a:rPr lang="en-US" altLang="ko-KR" sz="1400" spc="-150" dirty="0">
                  <a:latin typeface="+mn-ea"/>
                </a:rPr>
                <a:t>19 </a:t>
              </a:r>
              <a:r>
                <a:rPr lang="ko-KR" altLang="en-US" sz="1400" spc="-150" dirty="0">
                  <a:latin typeface="+mn-ea"/>
                </a:rPr>
                <a:t>자치구별 </a:t>
              </a:r>
              <a:r>
                <a:rPr lang="ko-KR" altLang="en-US" sz="1400" spc="-150" dirty="0" err="1">
                  <a:latin typeface="+mn-ea"/>
                </a:rPr>
                <a:t>확진자</a:t>
              </a:r>
              <a:r>
                <a:rPr lang="ko-KR" altLang="en-US" sz="1400" spc="-150" dirty="0">
                  <a:latin typeface="+mn-ea"/>
                </a:rPr>
                <a:t> 발생동향</a:t>
              </a:r>
              <a:endParaRPr lang="en-US" altLang="ko-KR" sz="1400" spc="-150" dirty="0">
                <a:latin typeface="+mn-ea"/>
              </a:endParaRPr>
            </a:p>
            <a:p>
              <a:pPr marL="285750" indent="-285750" algn="just">
                <a:buFont typeface="Wingdings" panose="05000000000000000000" pitchFamily="2" charset="2"/>
                <a:buChar char="u"/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지하철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호선별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역별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시간대별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승하차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인원 정보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buFont typeface="Wingdings" panose="05000000000000000000" pitchFamily="2" charset="2"/>
                <a:buChar char="u"/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주민등록인구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구별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통계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27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AA410B-9F95-457F-8C11-42D93457CA72}"/>
              </a:ext>
            </a:extLst>
          </p:cNvPr>
          <p:cNvSpPr/>
          <p:nvPr/>
        </p:nvSpPr>
        <p:spPr>
          <a:xfrm>
            <a:off x="414670" y="1309261"/>
            <a:ext cx="2874024" cy="1435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FD765FC8-E382-4417-938A-C16069523FE7}"/>
              </a:ext>
            </a:extLst>
          </p:cNvPr>
          <p:cNvSpPr/>
          <p:nvPr/>
        </p:nvSpPr>
        <p:spPr>
          <a:xfrm rot="16200000" flipV="1">
            <a:off x="3701392" y="1906460"/>
            <a:ext cx="413145" cy="35616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8DD7C-1F11-415D-A912-C59CA9E468C0}"/>
              </a:ext>
            </a:extLst>
          </p:cNvPr>
          <p:cNvSpPr txBox="1"/>
          <p:nvPr/>
        </p:nvSpPr>
        <p:spPr>
          <a:xfrm>
            <a:off x="377361" y="1766713"/>
            <a:ext cx="283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r>
              <a:rPr lang="ko-KR" altLang="en-US" sz="2400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FA1A93-4313-47B2-BB2E-0B2318784FC2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B262D-487A-4D51-851A-5E8C56B39268}"/>
              </a:ext>
            </a:extLst>
          </p:cNvPr>
          <p:cNvSpPr txBox="1"/>
          <p:nvPr/>
        </p:nvSpPr>
        <p:spPr>
          <a:xfrm>
            <a:off x="808528" y="84632"/>
            <a:ext cx="254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분석 프로세스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077FF0-D939-4BAF-86F9-525AF6683C2D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0B64CF-6DE6-4509-B701-33A3BEEB150B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CE757B-A4F3-42BA-8D22-07B1F5F0376E}"/>
              </a:ext>
            </a:extLst>
          </p:cNvPr>
          <p:cNvSpPr/>
          <p:nvPr/>
        </p:nvSpPr>
        <p:spPr>
          <a:xfrm>
            <a:off x="4368452" y="1309260"/>
            <a:ext cx="2874024" cy="1435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55DCF5-E7FB-47DC-8724-3EAEFA1BCE8A}"/>
              </a:ext>
            </a:extLst>
          </p:cNvPr>
          <p:cNvSpPr txBox="1"/>
          <p:nvPr/>
        </p:nvSpPr>
        <p:spPr>
          <a:xfrm>
            <a:off x="4165912" y="1542171"/>
            <a:ext cx="3300412" cy="99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5000"/>
              </a:lnSpc>
              <a:spcBef>
                <a:spcPts val="1200"/>
              </a:spcBef>
              <a:buSzPts val="358"/>
              <a:buFont typeface="Arial" panose="020B0604020202020204" pitchFamily="34" charset="0"/>
              <a:buNone/>
            </a:pPr>
            <a:r>
              <a:rPr lang="ko-KR" altLang="en-US" sz="2400" dirty="0"/>
              <a:t>데이터 시각화</a:t>
            </a:r>
            <a:endParaRPr lang="en-US" altLang="ko-KR" sz="2400" dirty="0"/>
          </a:p>
          <a:p>
            <a:pPr marL="0" indent="0" algn="ctr">
              <a:lnSpc>
                <a:spcPct val="105000"/>
              </a:lnSpc>
              <a:spcBef>
                <a:spcPts val="1200"/>
              </a:spcBef>
              <a:buSzPts val="358"/>
              <a:buFont typeface="Arial" panose="020B0604020202020204" pitchFamily="34" charset="0"/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EDA</a:t>
            </a:r>
            <a:endParaRPr lang="ko-KR" altLang="en-US" sz="2400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26E03AB-35F7-44B3-A21F-75139CE7045C}"/>
              </a:ext>
            </a:extLst>
          </p:cNvPr>
          <p:cNvSpPr/>
          <p:nvPr/>
        </p:nvSpPr>
        <p:spPr>
          <a:xfrm rot="16200000" flipV="1">
            <a:off x="7707177" y="1869547"/>
            <a:ext cx="413145" cy="35616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7A3F71-215B-401F-820D-70C45AD5BA49}"/>
              </a:ext>
            </a:extLst>
          </p:cNvPr>
          <p:cNvSpPr/>
          <p:nvPr/>
        </p:nvSpPr>
        <p:spPr>
          <a:xfrm>
            <a:off x="8462118" y="1309261"/>
            <a:ext cx="2874024" cy="1435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E5B96-2C93-4273-BE7A-C922765B76FF}"/>
              </a:ext>
            </a:extLst>
          </p:cNvPr>
          <p:cNvSpPr txBox="1"/>
          <p:nvPr/>
        </p:nvSpPr>
        <p:spPr>
          <a:xfrm>
            <a:off x="8462118" y="1799845"/>
            <a:ext cx="3017955" cy="4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5000"/>
              </a:lnSpc>
              <a:spcBef>
                <a:spcPts val="1200"/>
              </a:spcBef>
              <a:buSzPts val="358"/>
              <a:buFont typeface="Arial" panose="020B0604020202020204" pitchFamily="34" charset="0"/>
              <a:buNone/>
            </a:pPr>
            <a:r>
              <a:rPr lang="ko-KR" altLang="en-US" sz="2400" dirty="0"/>
              <a:t>통계적 분석 및 검정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BA98AD-7515-4F2F-900C-F8663C63425B}"/>
              </a:ext>
            </a:extLst>
          </p:cNvPr>
          <p:cNvSpPr txBox="1"/>
          <p:nvPr/>
        </p:nvSpPr>
        <p:spPr>
          <a:xfrm>
            <a:off x="377361" y="3076148"/>
            <a:ext cx="3266787" cy="1968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1200"/>
              </a:spcBef>
              <a:buSzPts val="358"/>
            </a:pPr>
            <a:r>
              <a:rPr lang="en-US" altLang="ko-KR" sz="1400" dirty="0"/>
              <a:t>1) </a:t>
            </a:r>
            <a:r>
              <a:rPr lang="ko-KR" altLang="en-US" sz="1400" dirty="0"/>
              <a:t>“고객의 소리” 텍스트 데이터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05000"/>
              </a:lnSpc>
              <a:spcBef>
                <a:spcPts val="1200"/>
              </a:spcBef>
              <a:buSzPts val="358"/>
            </a:pPr>
            <a:r>
              <a:rPr lang="en-US" altLang="ko-KR" sz="1400" dirty="0"/>
              <a:t>2) </a:t>
            </a:r>
            <a:r>
              <a:rPr lang="ko-KR" altLang="en-US" sz="1400" dirty="0"/>
              <a:t>코로나 자치구별 </a:t>
            </a:r>
            <a:r>
              <a:rPr lang="ko-KR" altLang="en-US" sz="1400" dirty="0" err="1"/>
              <a:t>확진자</a:t>
            </a:r>
            <a:r>
              <a:rPr lang="ko-KR" altLang="en-US" sz="1400" dirty="0"/>
              <a:t> 발생동향 </a:t>
            </a:r>
            <a:r>
              <a:rPr lang="en-US" altLang="ko-KR" sz="1400" dirty="0"/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월별 데이터로 통일 및 데이터 타입 변경 </a:t>
            </a:r>
          </a:p>
          <a:p>
            <a:pPr marL="0" indent="0">
              <a:lnSpc>
                <a:spcPct val="105000"/>
              </a:lnSpc>
              <a:spcBef>
                <a:spcPts val="1200"/>
              </a:spcBef>
              <a:buSzPts val="358"/>
              <a:buFont typeface="Arial" panose="020B0604020202020204" pitchFamily="34" charset="0"/>
              <a:buNone/>
            </a:pPr>
            <a:r>
              <a:rPr lang="en-US" altLang="ko-KR" sz="1400" dirty="0"/>
              <a:t>3) </a:t>
            </a:r>
            <a:r>
              <a:rPr lang="ko-KR" altLang="en-US" sz="1400" dirty="0"/>
              <a:t>지하철 </a:t>
            </a:r>
            <a:r>
              <a:rPr lang="ko-KR" altLang="en-US" sz="1400" dirty="0" err="1"/>
              <a:t>승하차</a:t>
            </a:r>
            <a:r>
              <a:rPr lang="ko-KR" altLang="en-US" sz="1400" dirty="0"/>
              <a:t> 인원 정보 </a:t>
            </a:r>
            <a:r>
              <a:rPr lang="en-US" altLang="ko-KR" sz="1400" dirty="0"/>
              <a:t>&amp; </a:t>
            </a:r>
            <a:r>
              <a:rPr lang="ko-KR" altLang="en-US" sz="1400" dirty="0"/>
              <a:t>수도권 지하철 위치 정보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지하철별 속한 자치구 정보에 추가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4EF776-3721-49ED-8873-595246380444}"/>
              </a:ext>
            </a:extLst>
          </p:cNvPr>
          <p:cNvSpPr txBox="1"/>
          <p:nvPr/>
        </p:nvSpPr>
        <p:spPr>
          <a:xfrm>
            <a:off x="4199537" y="3076146"/>
            <a:ext cx="3266787" cy="1434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8753">
              <a:lnSpc>
                <a:spcPct val="105000"/>
              </a:lnSpc>
              <a:spcBef>
                <a:spcPts val="1200"/>
              </a:spcBef>
              <a:buSzPts val="785"/>
            </a:pPr>
            <a:r>
              <a:rPr lang="en-US" altLang="ko-KR" sz="1400" dirty="0"/>
              <a:t>1) </a:t>
            </a:r>
            <a:r>
              <a:rPr lang="ko-KR" altLang="en-US" sz="1400" dirty="0"/>
              <a:t>텍스트 데이터 워드 </a:t>
            </a:r>
            <a:r>
              <a:rPr lang="ko-KR" altLang="en-US" sz="1400" dirty="0" err="1"/>
              <a:t>클라우딩</a:t>
            </a:r>
            <a:r>
              <a:rPr lang="ko-KR" altLang="en-US" sz="1400" dirty="0"/>
              <a:t> </a:t>
            </a:r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en-US" altLang="ko-KR" sz="1400" dirty="0"/>
              <a:t>2) </a:t>
            </a:r>
            <a:r>
              <a:rPr lang="ko-KR" altLang="en-US" sz="1400" dirty="0" err="1"/>
              <a:t>확진자</a:t>
            </a:r>
            <a:r>
              <a:rPr lang="ko-KR" altLang="en-US" sz="1400" dirty="0"/>
              <a:t> 월별 추세 시각화 </a:t>
            </a:r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en-US" altLang="ko-KR" sz="1400" dirty="0"/>
              <a:t>3) </a:t>
            </a:r>
            <a:r>
              <a:rPr lang="ko-KR" altLang="en-US" sz="1400" dirty="0" err="1"/>
              <a:t>확진자</a:t>
            </a:r>
            <a:r>
              <a:rPr lang="ko-KR" altLang="en-US" sz="1400" dirty="0"/>
              <a:t> 자치구별 시각화 </a:t>
            </a:r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en-US" altLang="ko-KR" sz="1400" dirty="0"/>
              <a:t>4) </a:t>
            </a:r>
            <a:r>
              <a:rPr lang="ko-KR" altLang="en-US" sz="1400" dirty="0"/>
              <a:t>지하철 </a:t>
            </a:r>
            <a:r>
              <a:rPr lang="ko-KR" altLang="en-US" sz="1400" dirty="0" err="1"/>
              <a:t>이용량</a:t>
            </a:r>
            <a:r>
              <a:rPr lang="ko-KR" altLang="en-US" sz="1400" dirty="0"/>
              <a:t> 시각화</a:t>
            </a:r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en-US" altLang="ko-KR" sz="1400" dirty="0"/>
              <a:t>5) </a:t>
            </a:r>
            <a:r>
              <a:rPr lang="ko-KR" altLang="en-US" sz="1400" dirty="0"/>
              <a:t>거리두기 단계에 따른 코로나 </a:t>
            </a:r>
            <a:r>
              <a:rPr lang="ko-KR" altLang="en-US" sz="1400" dirty="0" err="1"/>
              <a:t>확진자</a:t>
            </a:r>
            <a:r>
              <a:rPr lang="ko-KR" altLang="en-US" sz="1400" dirty="0"/>
              <a:t> 수 시각화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48B182-629D-4EFD-BD04-90D3E6BA3BCE}"/>
              </a:ext>
            </a:extLst>
          </p:cNvPr>
          <p:cNvSpPr txBox="1"/>
          <p:nvPr/>
        </p:nvSpPr>
        <p:spPr>
          <a:xfrm>
            <a:off x="8337701" y="3076145"/>
            <a:ext cx="3266787" cy="1968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8753">
              <a:lnSpc>
                <a:spcPct val="105000"/>
              </a:lnSpc>
              <a:spcBef>
                <a:spcPts val="1200"/>
              </a:spcBef>
              <a:buSzPts val="785"/>
            </a:pPr>
            <a:r>
              <a:rPr lang="en-US" altLang="ko-KR" sz="1400" dirty="0"/>
              <a:t>1) </a:t>
            </a:r>
            <a:r>
              <a:rPr lang="ko-KR" altLang="en-US" sz="1400" dirty="0"/>
              <a:t>대응표본 </a:t>
            </a:r>
            <a:r>
              <a:rPr lang="en-US" altLang="ko-KR" sz="1400" dirty="0"/>
              <a:t>t-test</a:t>
            </a:r>
          </a:p>
          <a:p>
            <a:pPr marL="178753">
              <a:lnSpc>
                <a:spcPct val="105000"/>
              </a:lnSpc>
              <a:spcBef>
                <a:spcPts val="1200"/>
              </a:spcBef>
              <a:buSzPts val="785"/>
            </a:pPr>
            <a:r>
              <a:rPr lang="ko-KR" altLang="en-US" sz="1400" dirty="0"/>
              <a:t>거리두기 단계에 따른 코로나 </a:t>
            </a:r>
            <a:r>
              <a:rPr lang="ko-KR" altLang="en-US" sz="1400" dirty="0" err="1"/>
              <a:t>확진자</a:t>
            </a:r>
            <a:r>
              <a:rPr lang="ko-KR" altLang="en-US" sz="1400" dirty="0"/>
              <a:t> 수 감소 실효성 검정 </a:t>
            </a:r>
            <a:endParaRPr lang="en-US" altLang="ko-KR" sz="1400" dirty="0"/>
          </a:p>
          <a:p>
            <a:pPr marL="178753">
              <a:lnSpc>
                <a:spcPct val="105000"/>
              </a:lnSpc>
              <a:spcBef>
                <a:spcPts val="1200"/>
              </a:spcBef>
              <a:buSzPts val="785"/>
            </a:pPr>
            <a:endParaRPr lang="ko-KR" altLang="en-US" sz="1400" dirty="0"/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en-US" altLang="ko-KR" sz="1400" dirty="0"/>
              <a:t>2) </a:t>
            </a:r>
            <a:r>
              <a:rPr lang="ko-KR" altLang="en-US" sz="1400" dirty="0"/>
              <a:t>상관관계 분석 </a:t>
            </a:r>
            <a:endParaRPr lang="en-US" altLang="ko-KR" sz="1400" dirty="0"/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ko-KR" altLang="en-US" sz="1400" dirty="0"/>
              <a:t>코로나 누적 </a:t>
            </a:r>
            <a:r>
              <a:rPr lang="ko-KR" altLang="en-US" sz="1400" dirty="0" err="1"/>
              <a:t>확진자수와</a:t>
            </a:r>
            <a:r>
              <a:rPr lang="ko-KR" altLang="en-US" sz="1400" dirty="0"/>
              <a:t> 지하철 누적 </a:t>
            </a:r>
            <a:r>
              <a:rPr lang="ko-KR" altLang="en-US" sz="1400" dirty="0" err="1"/>
              <a:t>이용량</a:t>
            </a:r>
            <a:r>
              <a:rPr lang="ko-KR" altLang="en-US" sz="1400" dirty="0"/>
              <a:t> 상관관계 분석 </a:t>
            </a:r>
          </a:p>
        </p:txBody>
      </p:sp>
    </p:spTree>
    <p:extLst>
      <p:ext uri="{BB962C8B-B14F-4D97-AF65-F5344CB8AC3E}">
        <p14:creationId xmlns:p14="http://schemas.microsoft.com/office/powerpoint/2010/main" val="322925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145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서울메트로 &lt;고객의 소리&gt; 게시글 스크래핑 및 워드클라우딩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oogle Shape;98;p20">
            <a:extLst>
              <a:ext uri="{FF2B5EF4-FFF2-40B4-BE49-F238E27FC236}">
                <a16:creationId xmlns:a16="http://schemas.microsoft.com/office/drawing/2014/main" id="{9FA2B515-67E0-4B70-B98B-6A9A3AB936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859" y="1481083"/>
            <a:ext cx="8239174" cy="48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9;p20">
            <a:extLst>
              <a:ext uri="{FF2B5EF4-FFF2-40B4-BE49-F238E27FC236}">
                <a16:creationId xmlns:a16="http://schemas.microsoft.com/office/drawing/2014/main" id="{28A62ECE-0E67-4D9B-886B-1FA684842FA6}"/>
              </a:ext>
            </a:extLst>
          </p:cNvPr>
          <p:cNvSpPr/>
          <p:nvPr/>
        </p:nvSpPr>
        <p:spPr>
          <a:xfrm>
            <a:off x="2406113" y="1592375"/>
            <a:ext cx="1536312" cy="3549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00;p20">
            <a:extLst>
              <a:ext uri="{FF2B5EF4-FFF2-40B4-BE49-F238E27FC236}">
                <a16:creationId xmlns:a16="http://schemas.microsoft.com/office/drawing/2014/main" id="{4E7F62F0-7DA5-41C8-9AB7-6C347FC779B1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942425" y="1845751"/>
            <a:ext cx="5342662" cy="1159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01;p20">
            <a:extLst>
              <a:ext uri="{FF2B5EF4-FFF2-40B4-BE49-F238E27FC236}">
                <a16:creationId xmlns:a16="http://schemas.microsoft.com/office/drawing/2014/main" id="{1E86176A-8E53-419C-B594-9C56EE04230B}"/>
              </a:ext>
            </a:extLst>
          </p:cNvPr>
          <p:cNvSpPr txBox="1"/>
          <p:nvPr/>
        </p:nvSpPr>
        <p:spPr>
          <a:xfrm>
            <a:off x="9285087" y="1592375"/>
            <a:ext cx="269836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글이 작성되는 순서대로 숫자가 증가함</a:t>
            </a:r>
            <a:endParaRPr/>
          </a:p>
        </p:txBody>
      </p:sp>
      <p:sp>
        <p:nvSpPr>
          <p:cNvPr id="21" name="Google Shape;102;p20">
            <a:extLst>
              <a:ext uri="{FF2B5EF4-FFF2-40B4-BE49-F238E27FC236}">
                <a16:creationId xmlns:a16="http://schemas.microsoft.com/office/drawing/2014/main" id="{2AB98C3E-1ECF-41D8-8306-B21072870CF1}"/>
              </a:ext>
            </a:extLst>
          </p:cNvPr>
          <p:cNvSpPr/>
          <p:nvPr/>
        </p:nvSpPr>
        <p:spPr>
          <a:xfrm>
            <a:off x="3317240" y="4029213"/>
            <a:ext cx="1148882" cy="20150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3;p20">
            <a:extLst>
              <a:ext uri="{FF2B5EF4-FFF2-40B4-BE49-F238E27FC236}">
                <a16:creationId xmlns:a16="http://schemas.microsoft.com/office/drawing/2014/main" id="{9F0AF57B-8CD7-4948-9953-034D3E964672}"/>
              </a:ext>
            </a:extLst>
          </p:cNvPr>
          <p:cNvSpPr/>
          <p:nvPr/>
        </p:nvSpPr>
        <p:spPr>
          <a:xfrm>
            <a:off x="3317240" y="4644458"/>
            <a:ext cx="5410848" cy="136170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4;p20">
            <a:extLst>
              <a:ext uri="{FF2B5EF4-FFF2-40B4-BE49-F238E27FC236}">
                <a16:creationId xmlns:a16="http://schemas.microsoft.com/office/drawing/2014/main" id="{69ADC93D-71E0-46DD-AEFC-411024361AC9}"/>
              </a:ext>
            </a:extLst>
          </p:cNvPr>
          <p:cNvSpPr txBox="1"/>
          <p:nvPr/>
        </p:nvSpPr>
        <p:spPr>
          <a:xfrm>
            <a:off x="6657488" y="3001000"/>
            <a:ext cx="207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5;p20">
            <a:extLst>
              <a:ext uri="{FF2B5EF4-FFF2-40B4-BE49-F238E27FC236}">
                <a16:creationId xmlns:a16="http://schemas.microsoft.com/office/drawing/2014/main" id="{EDA605EE-EDA7-4B44-9CCB-9785656D1B91}"/>
              </a:ext>
            </a:extLst>
          </p:cNvPr>
          <p:cNvSpPr txBox="1"/>
          <p:nvPr/>
        </p:nvSpPr>
        <p:spPr>
          <a:xfrm>
            <a:off x="9435188" y="5032749"/>
            <a:ext cx="2070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줄바꿈을 할때마다 p태그로 묶임 </a:t>
            </a:r>
            <a:endParaRPr dirty="0"/>
          </a:p>
        </p:txBody>
      </p:sp>
      <p:cxnSp>
        <p:nvCxnSpPr>
          <p:cNvPr id="25" name="Google Shape;106;p20">
            <a:extLst>
              <a:ext uri="{FF2B5EF4-FFF2-40B4-BE49-F238E27FC236}">
                <a16:creationId xmlns:a16="http://schemas.microsoft.com/office/drawing/2014/main" id="{DE3153EC-0BE8-4852-8CBB-04146FCAA9F9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8728088" y="5345349"/>
            <a:ext cx="707100" cy="5671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07;p20">
            <a:extLst>
              <a:ext uri="{FF2B5EF4-FFF2-40B4-BE49-F238E27FC236}">
                <a16:creationId xmlns:a16="http://schemas.microsoft.com/office/drawing/2014/main" id="{9A5708AB-CCB9-44E2-BE3E-3BCC672B765F}"/>
              </a:ext>
            </a:extLst>
          </p:cNvPr>
          <p:cNvSpPr txBox="1"/>
          <p:nvPr/>
        </p:nvSpPr>
        <p:spPr>
          <a:xfrm>
            <a:off x="9414923" y="3742178"/>
            <a:ext cx="256853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따로 구별할 태그가 없지만 첫번째 &lt;td&gt;임</a:t>
            </a:r>
            <a:endParaRPr dirty="0"/>
          </a:p>
        </p:txBody>
      </p:sp>
      <p:cxnSp>
        <p:nvCxnSpPr>
          <p:cNvPr id="27" name="Google Shape;108;p20">
            <a:extLst>
              <a:ext uri="{FF2B5EF4-FFF2-40B4-BE49-F238E27FC236}">
                <a16:creationId xmlns:a16="http://schemas.microsoft.com/office/drawing/2014/main" id="{85DC3298-36A9-4125-A394-AB5EB2D3756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4466122" y="4111495"/>
            <a:ext cx="494880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109;p20">
            <a:extLst>
              <a:ext uri="{FF2B5EF4-FFF2-40B4-BE49-F238E27FC236}">
                <a16:creationId xmlns:a16="http://schemas.microsoft.com/office/drawing/2014/main" id="{6653CB85-2CA8-44E8-A56A-684D429BDBF8}"/>
              </a:ext>
            </a:extLst>
          </p:cNvPr>
          <p:cNvSpPr txBox="1"/>
          <p:nvPr/>
        </p:nvSpPr>
        <p:spPr>
          <a:xfrm>
            <a:off x="668830" y="543974"/>
            <a:ext cx="35265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ko" sz="1800" dirty="0"/>
              <a:t>사이트 분석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293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145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서울메트로 &lt;고객의 소리&gt; 게시글 스크래핑 및 워드클라우딩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Google Shape;109;p20">
            <a:extLst>
              <a:ext uri="{FF2B5EF4-FFF2-40B4-BE49-F238E27FC236}">
                <a16:creationId xmlns:a16="http://schemas.microsoft.com/office/drawing/2014/main" id="{6653CB85-2CA8-44E8-A56A-684D429BDBF8}"/>
              </a:ext>
            </a:extLst>
          </p:cNvPr>
          <p:cNvSpPr txBox="1"/>
          <p:nvPr/>
        </p:nvSpPr>
        <p:spPr>
          <a:xfrm>
            <a:off x="808528" y="531982"/>
            <a:ext cx="568007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이모티콘 제거 이슈</a:t>
            </a:r>
            <a:endParaRPr lang="ko-KR" altLang="en-US" sz="2800" dirty="0"/>
          </a:p>
        </p:txBody>
      </p:sp>
      <p:pic>
        <p:nvPicPr>
          <p:cNvPr id="29" name="Google Shape;116;p21">
            <a:extLst>
              <a:ext uri="{FF2B5EF4-FFF2-40B4-BE49-F238E27FC236}">
                <a16:creationId xmlns:a16="http://schemas.microsoft.com/office/drawing/2014/main" id="{398C8140-8E24-4B46-9CB8-3EE58CA9CE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35295" y="1723816"/>
            <a:ext cx="8328910" cy="22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15;p21">
            <a:extLst>
              <a:ext uri="{FF2B5EF4-FFF2-40B4-BE49-F238E27FC236}">
                <a16:creationId xmlns:a16="http://schemas.microsoft.com/office/drawing/2014/main" id="{92B9B5A1-1494-4E34-A254-D247AB3D72C4}"/>
              </a:ext>
            </a:extLst>
          </p:cNvPr>
          <p:cNvSpPr txBox="1">
            <a:spLocks/>
          </p:cNvSpPr>
          <p:nvPr/>
        </p:nvSpPr>
        <p:spPr>
          <a:xfrm>
            <a:off x="1739605" y="4578179"/>
            <a:ext cx="84246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400" dirty="0"/>
              <a:t>✅ 한글은 남기고 </a:t>
            </a:r>
            <a:r>
              <a:rPr lang="ko-KR" altLang="en-US" sz="2400" dirty="0" err="1"/>
              <a:t>이모티콘만</a:t>
            </a:r>
            <a:r>
              <a:rPr lang="ko-KR" altLang="en-US" sz="2400" dirty="0"/>
              <a:t> 제거하기 위해서 </a:t>
            </a:r>
            <a:r>
              <a:rPr lang="en-US" altLang="ko-KR" sz="2400" dirty="0"/>
              <a:t>BMP</a:t>
            </a:r>
            <a:r>
              <a:rPr lang="ko-KR" altLang="en-US" sz="2400" dirty="0"/>
              <a:t>영역 이외 문자 제거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/>
              <a:t>⚠️ 특정 이모티콘</a:t>
            </a:r>
            <a:r>
              <a:rPr lang="en-US" altLang="ko-KR" sz="2400" dirty="0"/>
              <a:t>(❗️,❤,♡)</a:t>
            </a:r>
            <a:r>
              <a:rPr lang="ko-KR" altLang="en-US" sz="2400" dirty="0"/>
              <a:t>은 이 방법으로 제거되지 않아 </a:t>
            </a:r>
            <a:r>
              <a:rPr lang="en-US" altLang="ko-KR" sz="2400" dirty="0"/>
              <a:t>replace </a:t>
            </a:r>
            <a:r>
              <a:rPr lang="ko-KR" altLang="en-US" sz="24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8033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145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서울메트로 &lt;고객의 소리&gt; 게시글 스크래핑 및 워드클라우딩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09;p20">
            <a:extLst>
              <a:ext uri="{FF2B5EF4-FFF2-40B4-BE49-F238E27FC236}">
                <a16:creationId xmlns:a16="http://schemas.microsoft.com/office/drawing/2014/main" id="{78B1C87C-BCCB-4EDF-9EAC-48D5EB7BC577}"/>
              </a:ext>
            </a:extLst>
          </p:cNvPr>
          <p:cNvSpPr txBox="1"/>
          <p:nvPr/>
        </p:nvSpPr>
        <p:spPr>
          <a:xfrm>
            <a:off x="837599" y="571658"/>
            <a:ext cx="568007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워드 </a:t>
            </a:r>
            <a:r>
              <a:rPr lang="ko-KR" altLang="en-US" dirty="0" err="1"/>
              <a:t>클라우딩</a:t>
            </a:r>
            <a:endParaRPr lang="ko-KR" altLang="en-US" sz="2800" dirty="0"/>
          </a:p>
        </p:txBody>
      </p:sp>
      <p:sp>
        <p:nvSpPr>
          <p:cNvPr id="13" name="Google Shape;122;p22">
            <a:extLst>
              <a:ext uri="{FF2B5EF4-FFF2-40B4-BE49-F238E27FC236}">
                <a16:creationId xmlns:a16="http://schemas.microsoft.com/office/drawing/2014/main" id="{B7B347F8-EF33-49C6-8162-AC98560BCFE9}"/>
              </a:ext>
            </a:extLst>
          </p:cNvPr>
          <p:cNvSpPr txBox="1">
            <a:spLocks/>
          </p:cNvSpPr>
          <p:nvPr/>
        </p:nvSpPr>
        <p:spPr>
          <a:xfrm>
            <a:off x="604845" y="2049051"/>
            <a:ext cx="4968181" cy="4390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000" dirty="0"/>
              <a:t>“고객의 소리</a:t>
            </a:r>
            <a:r>
              <a:rPr lang="en-US" altLang="ko-KR" sz="2000" dirty="0"/>
              <a:t>" </a:t>
            </a:r>
            <a:r>
              <a:rPr lang="ko-KR" altLang="en-US" sz="2000" dirty="0" err="1"/>
              <a:t>게시글에</a:t>
            </a:r>
            <a:r>
              <a:rPr lang="ko-KR" altLang="en-US" sz="2000" dirty="0"/>
              <a:t> 많이 등장한 단어를 가지고 만든 </a:t>
            </a:r>
            <a:r>
              <a:rPr lang="ko-KR" altLang="en-US" sz="2000" dirty="0" err="1"/>
              <a:t>워드클라우드다</a:t>
            </a:r>
            <a:r>
              <a:rPr lang="en-US" altLang="ko-KR" sz="2000" dirty="0"/>
              <a:t>. </a:t>
            </a:r>
            <a:r>
              <a:rPr lang="ko-KR" altLang="en-US" sz="2000" dirty="0"/>
              <a:t>아래를 보면 </a:t>
            </a:r>
            <a:r>
              <a:rPr lang="ko-KR" altLang="en-US" sz="2000" b="1" dirty="0"/>
              <a:t>마스크</a:t>
            </a:r>
            <a:r>
              <a:rPr lang="ko-KR" altLang="en-US" sz="2000" dirty="0"/>
              <a:t>와 </a:t>
            </a:r>
            <a:r>
              <a:rPr lang="ko-KR" altLang="en-US" sz="2000" b="1" dirty="0"/>
              <a:t>코로나</a:t>
            </a:r>
            <a:r>
              <a:rPr lang="ko-KR" altLang="en-US" sz="2000" dirty="0"/>
              <a:t>가 보인다</a:t>
            </a:r>
            <a:r>
              <a:rPr lang="en-US" altLang="ko-KR" sz="2000" dirty="0"/>
              <a:t>.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ko-KR" altLang="en-US" sz="2000" dirty="0"/>
              <a:t>지하철을 이용하는 승객들이 코로나를 걱정하며 마스크 착용에 대한 이야기를 많이 하고 있음을 알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4" name="Google Shape;123;p22">
            <a:extLst>
              <a:ext uri="{FF2B5EF4-FFF2-40B4-BE49-F238E27FC236}">
                <a16:creationId xmlns:a16="http://schemas.microsoft.com/office/drawing/2014/main" id="{835DA419-B069-48AD-981C-233C0726A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18134" y="1286392"/>
            <a:ext cx="3988345" cy="503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657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코로나</a:t>
            </a:r>
            <a:r>
              <a:rPr lang="en-US" altLang="ko" sz="3200" dirty="0"/>
              <a:t>19 </a:t>
            </a:r>
            <a:r>
              <a:rPr lang="ko-KR" altLang="en-US" sz="3200" dirty="0"/>
              <a:t>월별</a:t>
            </a:r>
            <a:r>
              <a:rPr lang="ko" altLang="ko-KR" sz="3200" dirty="0"/>
              <a:t> 확진자 합계 추세 그래프 분석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32;p23">
            <a:extLst>
              <a:ext uri="{FF2B5EF4-FFF2-40B4-BE49-F238E27FC236}">
                <a16:creationId xmlns:a16="http://schemas.microsoft.com/office/drawing/2014/main" id="{10ADF42C-86C1-4889-9546-805A3063AD8E}"/>
              </a:ext>
            </a:extLst>
          </p:cNvPr>
          <p:cNvSpPr txBox="1"/>
          <p:nvPr/>
        </p:nvSpPr>
        <p:spPr>
          <a:xfrm>
            <a:off x="808528" y="600658"/>
            <a:ext cx="4693437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1. 데이터 전처리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분석 범위 </a:t>
            </a:r>
            <a:r>
              <a:rPr lang="en-US" altLang="ko-KR" dirty="0">
                <a:solidFill>
                  <a:schemeClr val="dk1"/>
                </a:solidFill>
              </a:rPr>
              <a:t>: 2020.02 ~ 2021.12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2" name="Google Shape;133;p23">
            <a:extLst>
              <a:ext uri="{FF2B5EF4-FFF2-40B4-BE49-F238E27FC236}">
                <a16:creationId xmlns:a16="http://schemas.microsoft.com/office/drawing/2014/main" id="{4E90DC65-659B-4BE5-A19F-57FBFB2E05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19386" y="2159442"/>
            <a:ext cx="5561795" cy="33817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Google Shape;131;p23">
            <a:extLst>
              <a:ext uri="{FF2B5EF4-FFF2-40B4-BE49-F238E27FC236}">
                <a16:creationId xmlns:a16="http://schemas.microsoft.com/office/drawing/2014/main" id="{D073DD3E-025B-12A4-FBE1-D49F0AACABDF}"/>
              </a:ext>
            </a:extLst>
          </p:cNvPr>
          <p:cNvGraphicFramePr/>
          <p:nvPr/>
        </p:nvGraphicFramePr>
        <p:xfrm>
          <a:off x="385810" y="2346347"/>
          <a:ext cx="5691605" cy="3962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Google Shape;132;p23">
            <a:extLst>
              <a:ext uri="{FF2B5EF4-FFF2-40B4-BE49-F238E27FC236}">
                <a16:creationId xmlns:a16="http://schemas.microsoft.com/office/drawing/2014/main" id="{247DE370-376D-41FB-99D4-6732A20649A8}"/>
              </a:ext>
            </a:extLst>
          </p:cNvPr>
          <p:cNvSpPr txBox="1"/>
          <p:nvPr/>
        </p:nvSpPr>
        <p:spPr>
          <a:xfrm>
            <a:off x="6764556" y="1689274"/>
            <a:ext cx="5041364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코로나 </a:t>
            </a:r>
            <a:r>
              <a:rPr lang="en-US" altLang="ko-KR" dirty="0">
                <a:solidFill>
                  <a:schemeClr val="dk1"/>
                </a:solidFill>
              </a:rPr>
              <a:t>19 </a:t>
            </a:r>
            <a:r>
              <a:rPr lang="ko-KR" altLang="en-US" dirty="0">
                <a:solidFill>
                  <a:schemeClr val="dk1"/>
                </a:solidFill>
              </a:rPr>
              <a:t>자치구별 월별 </a:t>
            </a:r>
            <a:r>
              <a:rPr lang="ko-KR" altLang="en-US" dirty="0" err="1">
                <a:solidFill>
                  <a:schemeClr val="dk1"/>
                </a:solidFill>
              </a:rPr>
              <a:t>확진자</a:t>
            </a:r>
            <a:r>
              <a:rPr lang="ko-KR" altLang="en-US" dirty="0">
                <a:solidFill>
                  <a:schemeClr val="dk1"/>
                </a:solidFill>
              </a:rPr>
              <a:t> 합계 데이터 셋  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105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A3C6"/>
      </a:accent1>
      <a:accent2>
        <a:srgbClr val="E59619"/>
      </a:accent2>
      <a:accent3>
        <a:srgbClr val="CE2127"/>
      </a:accent3>
      <a:accent4>
        <a:srgbClr val="64A0B2"/>
      </a:accent4>
      <a:accent5>
        <a:srgbClr val="0EAADD"/>
      </a:accent5>
      <a:accent6>
        <a:srgbClr val="BDBAB5"/>
      </a:accent6>
      <a:hlink>
        <a:srgbClr val="262626"/>
      </a:hlink>
      <a:folHlink>
        <a:srgbClr val="262626"/>
      </a:folHlink>
    </a:clrScheme>
    <a:fontScheme name="Times New Roman">
      <a:majorFont>
        <a:latin typeface="Times New Roman"/>
        <a:ea typeface="마루 부리 Beta"/>
        <a:cs typeface=""/>
      </a:majorFont>
      <a:minorFont>
        <a:latin typeface="Times New Roman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2098</Words>
  <Application>Microsoft Office PowerPoint</Application>
  <PresentationFormat>와이드스크린</PresentationFormat>
  <Paragraphs>267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마루 부리 Beta</vt:lpstr>
      <vt:lpstr>맑은 고딕</vt:lpstr>
      <vt:lpstr>한컴 고딕</vt:lpstr>
      <vt:lpstr>Arial</vt:lpstr>
      <vt:lpstr>Roboto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분석 결과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이찬영</cp:lastModifiedBy>
  <cp:revision>17</cp:revision>
  <dcterms:created xsi:type="dcterms:W3CDTF">2021-05-09T04:08:39Z</dcterms:created>
  <dcterms:modified xsi:type="dcterms:W3CDTF">2022-04-06T04:58:02Z</dcterms:modified>
</cp:coreProperties>
</file>